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256" r:id="rId2"/>
    <p:sldId id="288" r:id="rId3"/>
    <p:sldId id="289" r:id="rId4"/>
    <p:sldId id="291" r:id="rId5"/>
    <p:sldId id="292" r:id="rId6"/>
    <p:sldId id="272" r:id="rId7"/>
    <p:sldId id="273" r:id="rId8"/>
    <p:sldId id="274" r:id="rId9"/>
    <p:sldId id="275" r:id="rId10"/>
    <p:sldId id="276" r:id="rId11"/>
    <p:sldId id="277" r:id="rId12"/>
    <p:sldId id="278" r:id="rId13"/>
    <p:sldId id="279" r:id="rId14"/>
    <p:sldId id="280" r:id="rId15"/>
    <p:sldId id="281" r:id="rId16"/>
    <p:sldId id="282" r:id="rId17"/>
    <p:sldId id="284" r:id="rId18"/>
    <p:sldId id="285" r:id="rId19"/>
    <p:sldId id="286" r:id="rId20"/>
    <p:sldId id="294" r:id="rId21"/>
    <p:sldId id="295" r:id="rId22"/>
    <p:sldId id="303" r:id="rId23"/>
    <p:sldId id="304" r:id="rId24"/>
    <p:sldId id="306" r:id="rId25"/>
    <p:sldId id="300" r:id="rId26"/>
    <p:sldId id="301" r:id="rId27"/>
    <p:sldId id="299" r:id="rId28"/>
    <p:sldId id="293" r:id="rId29"/>
    <p:sldId id="302" r:id="rId30"/>
    <p:sldId id="296" r:id="rId31"/>
    <p:sldId id="297" r:id="rId32"/>
    <p:sldId id="298" r:id="rId33"/>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6734"/>
    <a:srgbClr val="EC821C"/>
    <a:srgbClr val="156635"/>
    <a:srgbClr val="156834"/>
    <a:srgbClr val="1C1C1C"/>
    <a:srgbClr val="292929"/>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80249" autoAdjust="0"/>
  </p:normalViewPr>
  <p:slideViewPr>
    <p:cSldViewPr>
      <p:cViewPr>
        <p:scale>
          <a:sx n="77" d="100"/>
          <a:sy n="77" d="100"/>
        </p:scale>
        <p:origin x="-1170"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0" d="100"/>
          <a:sy n="80" d="100"/>
        </p:scale>
        <p:origin x="-2064" y="-84"/>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1EBD61E-2EE8-40AF-888B-7F8FD5CA4804}" type="datetimeFigureOut">
              <a:rPr lang="en-US"/>
              <a:pPr>
                <a:defRPr/>
              </a:pPr>
              <a:t>6/28/2015</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8E528AB0-B326-4815-8647-5FB9E363A4BD}" type="slidenum">
              <a:rPr lang="en-US"/>
              <a:pPr>
                <a:defRPr/>
              </a:pPr>
              <a:t>‹#›</a:t>
            </a:fld>
            <a:endParaRPr lang="en-US"/>
          </a:p>
        </p:txBody>
      </p:sp>
    </p:spTree>
    <p:extLst>
      <p:ext uri="{BB962C8B-B14F-4D97-AF65-F5344CB8AC3E}">
        <p14:creationId xmlns:p14="http://schemas.microsoft.com/office/powerpoint/2010/main" val="3474043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A4719753-B8FC-4272-AA79-814256570591}" type="datetimeFigureOut">
              <a:rPr lang="en-US"/>
              <a:pPr>
                <a:defRPr/>
              </a:pPr>
              <a:t>6/28/2015</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47E13C7-70BC-4668-B41A-0525C483A1B2}" type="slidenum">
              <a:rPr lang="en-US"/>
              <a:pPr>
                <a:defRPr/>
              </a:pPr>
              <a:t>‹#›</a:t>
            </a:fld>
            <a:endParaRPr lang="en-US"/>
          </a:p>
        </p:txBody>
      </p:sp>
    </p:spTree>
    <p:extLst>
      <p:ext uri="{BB962C8B-B14F-4D97-AF65-F5344CB8AC3E}">
        <p14:creationId xmlns:p14="http://schemas.microsoft.com/office/powerpoint/2010/main" val="418234981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2EB603-6437-41E2-A00D-02E0CD095012}"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Thresholds proposed here based on typical agro-ecological divisions (agricultural potential), likelihood of reaching and returning from market within a single half-day, or full day, and population density based on terciles.</a:t>
            </a: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D2F306-632C-46C2-A4D5-6D382BADF186}" type="slidenum">
              <a:rPr lang="en-US"/>
              <a:pPr fontAlgn="base">
                <a:spcBef>
                  <a:spcPct val="0"/>
                </a:spcBef>
                <a:spcAft>
                  <a:spcPct val="0"/>
                </a:spcAft>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Agricultural potential strata, delineated by 1951-2000 isohyetes.</a:t>
            </a:r>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D044DC-0A32-4741-8BB0-805CA0B0D14D}" type="slidenum">
              <a:rPr lang="en-US"/>
              <a:pPr fontAlgn="base">
                <a:spcBef>
                  <a:spcPct val="0"/>
                </a:spcBef>
                <a:spcAft>
                  <a:spcPct val="0"/>
                </a:spcAft>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Same as previous (Agricultural potential strata), this time by CMDT sector, based on centroid position.</a:t>
            </a:r>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A5A970-7287-4EDA-B8F9-9CCDE03B72A0}" type="slidenum">
              <a:rPr lang="en-US"/>
              <a:pPr fontAlgn="base">
                <a:spcBef>
                  <a:spcPct val="0"/>
                </a:spcBef>
                <a:spcAft>
                  <a:spcPct val="0"/>
                </a:spcAft>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Same as previous (Agricultural potential strata), this time by commune, based on centroid position</a:t>
            </a: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66EF48-707E-4913-BFED-8A76F041CC9E}" type="slidenum">
              <a:rPr lang="en-US"/>
              <a:pPr fontAlgn="base">
                <a:spcBef>
                  <a:spcPct val="0"/>
                </a:spcBef>
                <a:spcAft>
                  <a:spcPct val="0"/>
                </a:spcAft>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Same as previous (Agricultural potential strata), this time by village, based on geographical coordinates. This analysis provides a population (list) of villages per agricultural potential stratum.</a:t>
            </a:r>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A556D1-A833-4589-8D5B-544079E7369A}" type="slidenum">
              <a:rPr lang="en-US"/>
              <a:pPr fontAlgn="base">
                <a:spcBef>
                  <a:spcPct val="0"/>
                </a:spcBef>
                <a:spcAft>
                  <a:spcPct val="0"/>
                </a:spcAft>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Market access strata, delineated by travel time to nearest 50,000 hab. market</a:t>
            </a:r>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DA90A6-4A54-4ED3-A97A-89E456D35060}" type="slidenum">
              <a:rPr lang="en-US"/>
              <a:pPr fontAlgn="base">
                <a:spcBef>
                  <a:spcPct val="0"/>
                </a:spcBef>
                <a:spcAft>
                  <a:spcPct val="0"/>
                </a:spcAft>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Population density strata, delineated by communal population counts per area, 1998</a:t>
            </a:r>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12BF42-3C64-4E9D-8860-49F2A1531411}" type="slidenum">
              <a:rPr lang="en-US"/>
              <a:pPr fontAlgn="base">
                <a:spcBef>
                  <a:spcPct val="0"/>
                </a:spcBef>
                <a:spcAft>
                  <a:spcPct val="0"/>
                </a:spcAft>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Combination of agricultural potential and market access levels = 9 strata total.</a:t>
            </a:r>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A5A5987-34CC-4E60-B67A-47BE2F7D2636}" type="slidenum">
              <a:rPr lang="en-US"/>
              <a:pPr fontAlgn="base">
                <a:spcBef>
                  <a:spcPct val="0"/>
                </a:spcBef>
                <a:spcAft>
                  <a:spcPct val="0"/>
                </a:spcAft>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Combination of agricultural potential, market access and population density levels = 27 strata total. This generic stratification is equivalent to the IITA, 2005 stratification study for development domains in Nigeria.</a:t>
            </a:r>
          </a:p>
          <a:p>
            <a:pPr>
              <a:spcBef>
                <a:spcPct val="0"/>
              </a:spcBef>
            </a:pPr>
            <a:endParaRPr lang="en-US"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6A78AF-A8CC-4ACB-A39F-509051F1C586}" type="slidenum">
              <a:rPr lang="en-US"/>
              <a:pPr fontAlgn="base">
                <a:spcBef>
                  <a:spcPct val="0"/>
                </a:spcBef>
                <a:spcAft>
                  <a:spcPct val="0"/>
                </a:spcAft>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 Same as previous, showing the distribution of villages per stratum. This analysis provides a population (list) of villages per agricultural potential stratum.</a:t>
            </a:r>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7AC07B-6983-41EC-8588-345024E055A5}" type="slidenum">
              <a:rPr lang="en-US"/>
              <a:pPr fontAlgn="base">
                <a:spcBef>
                  <a:spcPct val="0"/>
                </a:spcBef>
                <a:spcAft>
                  <a:spcPct val="0"/>
                </a:spcAft>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19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smtClean="0"/>
              <a:t>Hypothesis: there are comparatives advantages beetwen areas that lead to different  development strategies and pathways inside or accross sites.</a:t>
            </a:r>
          </a:p>
          <a:p>
            <a:pPr>
              <a:spcBef>
                <a:spcPct val="0"/>
              </a:spcBef>
            </a:pPr>
            <a:endParaRPr lang="en-US" smtClean="0"/>
          </a:p>
        </p:txBody>
      </p:sp>
      <p:sp>
        <p:nvSpPr>
          <p:cNvPr id="4198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566023-E7EB-42DE-B423-C6B11ED40A14}" type="slidenum">
              <a:rPr lang="en-US"/>
              <a:pPr fontAlgn="base">
                <a:spcBef>
                  <a:spcPct val="0"/>
                </a:spcBef>
                <a:spcAft>
                  <a:spcPct val="0"/>
                </a:spcAft>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a:t>
            </a:r>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A8BCE2-89DC-46B6-AAC0-07ACE02BEA39}" type="slidenum">
              <a:rPr lang="en-US"/>
              <a:pPr fontAlgn="base">
                <a:spcBef>
                  <a:spcPct val="0"/>
                </a:spcBef>
                <a:spcAft>
                  <a:spcPct val="0"/>
                </a:spcAft>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a:t>
            </a: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6CEBCE-4A93-4FB6-B4FD-C62FA47C1793}" type="slidenum">
              <a:rPr lang="en-US"/>
              <a:pPr fontAlgn="base">
                <a:spcBef>
                  <a:spcPct val="0"/>
                </a:spcBef>
                <a:spcAft>
                  <a:spcPct val="0"/>
                </a:spcAft>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 Here we impose constraints to reduce the number of strata by allowing a maximum of one LOW level (either agricultural potential, or market access, or population density) at a time. The logic roughly follows Chris Legg’s, whereby is it assumed that sustainable intensification cannot be successfully undertaken by Africa RISING in areas that are very marginally endowed for the three factors. We can see that this simple constraint already excludes several Quickwin sites in the Yanfolila district (non-colored areas).</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575CD7-8EF2-41D4-AC77-A9C5E86E0414}" type="slidenum">
              <a:rPr lang="en-US"/>
              <a:pPr fontAlgn="base">
                <a:spcBef>
                  <a:spcPct val="0"/>
                </a:spcBef>
                <a:spcAft>
                  <a:spcPct val="0"/>
                </a:spcAft>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 Same as previous, with additional constraints. This time, at least one HIGH when there is one LOW, still with a maximum of one LOW at a time. 16 strata remain, without significant loss of Quickwin sites compared to the previous step.</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EA5FE-45EA-481B-90A6-E324ED216324}" type="slidenum">
              <a:rPr lang="en-US"/>
              <a:pPr fontAlgn="base">
                <a:spcBef>
                  <a:spcPct val="0"/>
                </a:spcBef>
                <a:spcAft>
                  <a:spcPct val="0"/>
                </a:spcAft>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Slide added after 11/23/2012 presentation – PCST. No LOW level accepted in any factor. This map experiences a drop of Quickwin site coverage compared to the previous step.</a:t>
            </a:r>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8F22B3-0950-43D5-BE98-2084188A0F4D}" type="slidenum">
              <a:rPr lang="en-US"/>
              <a:pPr fontAlgn="base">
                <a:spcBef>
                  <a:spcPct val="0"/>
                </a:spcBef>
                <a:spcAft>
                  <a:spcPct val="0"/>
                </a:spcAft>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map shows the distribution of communes per CMDT sector (CMDT: Compagnie Malienne de Developpement des Textiles). Sectors are units of operational monitoring in the CMDT architecture, and are geographically comparable (often similar) to the now obsolete “arrondissements”. Arrondissements are sub-national administrative level number 4 in Mali (with 1: country, 2: region, 3: district/cercle, 4: arrondissement, 5: commune, 6: village) and are of spatial area comparable to districts in other AR countries, such as Ghana. Any given CDMT sector belongs to one and only one Mali administrative district (cercle).</a:t>
            </a:r>
          </a:p>
          <a:p>
            <a:pPr>
              <a:spcBef>
                <a:spcPct val="0"/>
              </a:spcBef>
            </a:pPr>
            <a:endParaRPr lang="en-US" smtClean="0"/>
          </a:p>
          <a:p>
            <a:pPr>
              <a:spcBef>
                <a:spcPct val="0"/>
              </a:spcBef>
            </a:pPr>
            <a:r>
              <a:rPr lang="en-US" smtClean="0"/>
              <a:t>For example, Bougouni district comprises 4 CMDT sectors: Bougouni, Dogo, Garalo, Koumantou. Garalo sector comprises 6 communes (white outlines).</a:t>
            </a:r>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6C7215-7E0C-42EF-AC60-B076AB7F58F2}" type="slidenum">
              <a:rPr lang="en-US"/>
              <a:pPr fontAlgn="base">
                <a:spcBef>
                  <a:spcPct val="0"/>
                </a:spcBef>
                <a:spcAft>
                  <a:spcPct val="0"/>
                </a:spcAft>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map illustrates the stark constrast in Market Access in Southern Mali: in the NE part of the CMDT region (Koutiala-Sikasso axis), 50,000 hab. markets are significantly more accessible than in the SW part (Bougouni-Yanfolila-Kolondieba axis). This constrast is somewhat aggravated by the 50,000 hab threshold on market size, since only Koutiala and Sikasso are 50,000+ markets in the region. However, a lower proposed market size threshold (20,000 hab) will provide a similar map outlook, as the density and quality of communication networks actually dictate time to markets.</a:t>
            </a:r>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FC5FB9-6E36-4E3F-8334-ACD9C78F5F35}" type="slidenum">
              <a:rPr lang="en-US"/>
              <a:pPr fontAlgn="base">
                <a:spcBef>
                  <a:spcPct val="0"/>
                </a:spcBef>
                <a:spcAft>
                  <a:spcPct val="0"/>
                </a:spcAft>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 This map shows the contrast in population densities between a Northern part (Koutiala-Markacoungo axis) and a Southern part (Bougouni-Sikasso axis). Relating to the previous slide, we can already see that market access and population densities are not very tightly correlated in Southern Mali.</a:t>
            </a:r>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FDC679-272B-4142-999C-FA336EA2DACE}" type="slidenum">
              <a:rPr lang="en-US"/>
              <a:pPr fontAlgn="base">
                <a:spcBef>
                  <a:spcPct val="0"/>
                </a:spcBef>
                <a:spcAft>
                  <a:spcPct val="0"/>
                </a:spcAft>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map shows a proxy for population densities based on the total population of individual settlements in 2005. 4 distinct strata appear in the region, from N to S:</a:t>
            </a:r>
          </a:p>
          <a:p>
            <a:pPr>
              <a:spcBef>
                <a:spcPct val="0"/>
              </a:spcBef>
            </a:pPr>
            <a:endParaRPr lang="en-US" smtClean="0"/>
          </a:p>
          <a:p>
            <a:pPr>
              <a:spcBef>
                <a:spcPct val="0"/>
              </a:spcBef>
              <a:buFontTx/>
              <a:buChar char="-"/>
            </a:pPr>
            <a:r>
              <a:rPr lang="en-US" smtClean="0"/>
              <a:t>A zone with high density of small villages (Konobougou-Tominian axis)</a:t>
            </a:r>
          </a:p>
          <a:p>
            <a:pPr>
              <a:spcBef>
                <a:spcPct val="0"/>
              </a:spcBef>
              <a:buFontTx/>
              <a:buChar char="-"/>
            </a:pPr>
            <a:r>
              <a:rPr lang="en-US" smtClean="0"/>
              <a:t>A zone with high density of large villages (Markacoungo-Karangana axis)</a:t>
            </a:r>
          </a:p>
          <a:p>
            <a:pPr>
              <a:spcBef>
                <a:spcPct val="0"/>
              </a:spcBef>
              <a:buFontTx/>
              <a:buChar char="-"/>
            </a:pPr>
            <a:r>
              <a:rPr lang="en-US" smtClean="0"/>
              <a:t>A zone with high density of small villages (Dogo-Kadiolo axis)</a:t>
            </a:r>
          </a:p>
          <a:p>
            <a:pPr>
              <a:spcBef>
                <a:spcPct val="0"/>
              </a:spcBef>
              <a:buFontTx/>
              <a:buChar char="-"/>
            </a:pPr>
            <a:r>
              <a:rPr lang="en-US" smtClean="0"/>
              <a:t>A zone with low density of large villages (Bougouni-Garalo axis)</a:t>
            </a:r>
          </a:p>
          <a:p>
            <a:pPr>
              <a:spcBef>
                <a:spcPct val="0"/>
              </a:spcBef>
              <a:buFontTx/>
              <a:buChar char="-"/>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AA3D02-4319-468C-8403-510D1CDC2B64}" type="slidenum">
              <a:rPr lang="en-US"/>
              <a:pPr fontAlgn="base">
                <a:spcBef>
                  <a:spcPct val="0"/>
                </a:spcBef>
                <a:spcAft>
                  <a:spcPct val="0"/>
                </a:spcAft>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map shows the % population growth rate across settlements identified on the previous slide. Flickering between this map and the previous one allows one to see that the highest settlement growth rates are NOT experienced in areas of low population density: the common belief that there is progressive trickling/migration of population towards southern-most, lower population densities (and resulting progressive leveling of population densities across Southern Mali) is misleading. Highly populated areas are still growing at a faster rate (most evident in the Markacoungo and San sectors).</a:t>
            </a:r>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259F8D-0882-479B-B685-FE6D4EB39801}" type="slidenum">
              <a:rPr lang="en-US"/>
              <a:pPr fontAlgn="base">
                <a:spcBef>
                  <a:spcPct val="0"/>
                </a:spcBef>
                <a:spcAft>
                  <a:spcPct val="0"/>
                </a:spcAft>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map shows the distribution of annual total rainfall zones, computed for the 1951-2000 long-term period. It is noteworthy that Africa RISING’s annual rainfall gradient in Southern Mali is larger (500-1400mm) than in Northern Ghana, reaching into both drier and wetter areas.</a:t>
            </a:r>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53628E-0967-4BFC-96E4-05BCB3D99ED5}" type="slidenum">
              <a:rPr lang="en-US"/>
              <a:pPr fontAlgn="base">
                <a:spcBef>
                  <a:spcPct val="0"/>
                </a:spcBef>
                <a:spcAft>
                  <a:spcPct val="0"/>
                </a:spcAft>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Contrastingly, the length of growing season spans a lower range than Ghana’s Africa RISING domain, in Southern Mali here from 80 to 180 days.</a:t>
            </a: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0ED2D5-692A-4006-B625-AC1AE42474B5}" type="slidenum">
              <a:rPr lang="en-US"/>
              <a:pPr fontAlgn="base">
                <a:spcBef>
                  <a:spcPct val="0"/>
                </a:spcBef>
                <a:spcAft>
                  <a:spcPct val="0"/>
                </a:spcAft>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4" name="Group 4"/>
          <p:cNvGrpSpPr>
            <a:grpSpLocks/>
          </p:cNvGrpSpPr>
          <p:nvPr userDrawn="1"/>
        </p:nvGrpSpPr>
        <p:grpSpPr bwMode="auto">
          <a:xfrm>
            <a:off x="2327275" y="5988050"/>
            <a:ext cx="3943350" cy="606425"/>
            <a:chOff x="2762252" y="6096000"/>
            <a:chExt cx="3943348" cy="605913"/>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597440" y="6229915"/>
              <a:ext cx="1108160" cy="338083"/>
            </a:xfrm>
            <a:prstGeom prst="rect">
              <a:avLst/>
            </a:prstGeom>
            <a:noFill/>
            <a:ln w="9525">
              <a:noFill/>
              <a:miter lim="800000"/>
              <a:headEnd/>
              <a:tailEnd/>
            </a:ln>
          </p:spPr>
        </p:pic>
        <p:pic>
          <p:nvPicPr>
            <p:cNvPr id="6" name="Picture 5"/>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657600" y="6276539"/>
              <a:ext cx="1561392" cy="244834"/>
            </a:xfrm>
            <a:prstGeom prst="rect">
              <a:avLst/>
            </a:prstGeom>
            <a:noFill/>
            <a:ln w="9525">
              <a:noFill/>
              <a:miter lim="800000"/>
              <a:headEnd/>
              <a:tailEnd/>
            </a:ln>
          </p:spPr>
        </p:pic>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2762252" y="6096000"/>
              <a:ext cx="511263" cy="605913"/>
            </a:xfrm>
            <a:prstGeom prst="rect">
              <a:avLst/>
            </a:prstGeom>
            <a:noFill/>
            <a:ln w="9525">
              <a:noFill/>
              <a:miter lim="800000"/>
              <a:headEnd/>
              <a:tailEnd/>
            </a:ln>
          </p:spPr>
        </p:pic>
      </p:grpSp>
      <p:sp>
        <p:nvSpPr>
          <p:cNvPr id="10" name="Text Placeholder 9"/>
          <p:cNvSpPr>
            <a:spLocks noGrp="1"/>
          </p:cNvSpPr>
          <p:nvPr>
            <p:ph type="body" sz="quarter" idx="11"/>
          </p:nvPr>
        </p:nvSpPr>
        <p:spPr>
          <a:xfrm>
            <a:off x="1371600" y="1752600"/>
            <a:ext cx="6629400" cy="1143000"/>
          </a:xfrm>
          <a:prstGeom prst="rect">
            <a:avLst/>
          </a:prstGeom>
        </p:spPr>
        <p:txBody>
          <a:bodyPr/>
          <a:lstStyle>
            <a:lvl1pPr marL="114300" indent="0" algn="ctr">
              <a:buNone/>
              <a:defRPr sz="4800"/>
            </a:lvl1pPr>
          </a:lstStyle>
          <a:p>
            <a:pPr lvl="0"/>
            <a:r>
              <a:rPr lang="en-US" smtClean="0"/>
              <a:t>Click to edit Master text styles</a:t>
            </a:r>
          </a:p>
        </p:txBody>
      </p:sp>
      <p:sp>
        <p:nvSpPr>
          <p:cNvPr id="12" name="Text Placeholder 11"/>
          <p:cNvSpPr>
            <a:spLocks noGrp="1"/>
          </p:cNvSpPr>
          <p:nvPr>
            <p:ph type="body" sz="quarter" idx="12"/>
          </p:nvPr>
        </p:nvSpPr>
        <p:spPr>
          <a:xfrm>
            <a:off x="2130426" y="3581400"/>
            <a:ext cx="4575175" cy="1219200"/>
          </a:xfrm>
          <a:prstGeom prst="rect">
            <a:avLst/>
          </a:prstGeom>
        </p:spPr>
        <p:txBody>
          <a:bodyPr/>
          <a:lstStyle>
            <a:lvl1pPr marL="114300" indent="0" algn="ctr">
              <a:buNone/>
              <a:defRPr/>
            </a:lvl1pPr>
            <a:lvl2pPr marL="411480" indent="0">
              <a:buNone/>
              <a:defRPr/>
            </a:lvl2pPr>
            <a:lvl3pPr marL="777240" indent="0">
              <a:buNone/>
              <a:defRPr/>
            </a:lvl3pPr>
            <a:lvl4pPr marL="1051560" indent="0">
              <a:buNone/>
              <a:defRPr/>
            </a:lvl4pPr>
          </a:lstStyle>
          <a:p>
            <a:pPr lvl="0"/>
            <a:r>
              <a:rPr lang="en-US" smtClean="0"/>
              <a:t>Click to 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457200" y="2514600"/>
            <a:ext cx="7772400" cy="4038600"/>
          </a:xfrm>
          <a:prstGeom prst="rect">
            <a:avLst/>
          </a:prstGeom>
        </p:spPr>
        <p:txBody>
          <a:bodyPr/>
          <a:lstStyle>
            <a:lvl1pPr>
              <a:buClr>
                <a:srgbClr val="EC821C"/>
              </a:buClr>
              <a:defRPr sz="2800"/>
            </a:lvl1pPr>
            <a:lvl2pPr>
              <a:buClr>
                <a:srgbClr val="EC821C"/>
              </a:buClr>
              <a:defRPr sz="2800"/>
            </a:lvl2pPr>
            <a:lvl3pPr>
              <a:buClr>
                <a:srgbClr val="EC821C"/>
              </a:buClr>
              <a:defRPr sz="2400"/>
            </a:lvl3pPr>
            <a:lvl4pPr>
              <a:buClr>
                <a:srgbClr val="EC821C"/>
              </a:buClr>
              <a:defRPr sz="2000"/>
            </a:lvl4pPr>
            <a:lvl5pPr>
              <a:buClr>
                <a:srgbClr val="EC821C"/>
              </a:buCl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1"/>
          </p:nvPr>
        </p:nvSpPr>
        <p:spPr>
          <a:xfrm>
            <a:off x="457200" y="1295400"/>
            <a:ext cx="7620000" cy="1143000"/>
          </a:xfrm>
          <a:prstGeom prst="rect">
            <a:avLst/>
          </a:prstGeom>
        </p:spPr>
        <p:txBody>
          <a:bodyPr/>
          <a:lstStyle>
            <a:lvl1pPr marL="114300" indent="0" algn="l">
              <a:buNone/>
              <a:defRPr sz="4800"/>
            </a:lvl1pPr>
          </a:lstStyle>
          <a:p>
            <a:pPr lvl="0"/>
            <a:r>
              <a:rPr lang="en-US" smtClean="0"/>
              <a:t>Click to edit Master text styles</a:t>
            </a:r>
          </a:p>
        </p:txBody>
      </p:sp>
      <p:sp>
        <p:nvSpPr>
          <p:cNvPr id="4" name="Slide Number Placeholder 2"/>
          <p:cNvSpPr>
            <a:spLocks noGrp="1"/>
          </p:cNvSpPr>
          <p:nvPr>
            <p:ph type="sldNum" sz="quarter" idx="13"/>
          </p:nvPr>
        </p:nvSpPr>
        <p:spPr>
          <a:xfrm>
            <a:off x="8686800" y="6400800"/>
            <a:ext cx="685800" cy="396875"/>
          </a:xfrm>
        </p:spPr>
        <p:txBody>
          <a:bodyPr/>
          <a:lstStyle>
            <a:lvl1pPr>
              <a:defRPr/>
            </a:lvl1pPr>
          </a:lstStyle>
          <a:p>
            <a:pPr>
              <a:defRPr/>
            </a:pPr>
            <a:fld id="{CD7934D7-5922-4A49-87F9-C5E9B92E45A3}"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7620000" cy="1143000"/>
          </a:xfrm>
          <a:prstGeom prst="rect">
            <a:avLst/>
          </a:prstGeom>
        </p:spPr>
        <p:txBody>
          <a:bodyPr/>
          <a:lstStyle>
            <a:lvl1pPr>
              <a:defRPr baseline="0"/>
            </a:lvl1pPr>
          </a:lstStyle>
          <a:p>
            <a:r>
              <a:rPr lang="en-US" smtClean="0"/>
              <a:t>Click to edit Master title style</a:t>
            </a:r>
            <a:endParaRPr lang="en-US" dirty="0"/>
          </a:p>
        </p:txBody>
      </p:sp>
      <p:sp>
        <p:nvSpPr>
          <p:cNvPr id="12" name="Picture Placeholder 11"/>
          <p:cNvSpPr>
            <a:spLocks noGrp="1"/>
          </p:cNvSpPr>
          <p:nvPr>
            <p:ph type="pic" sz="quarter" idx="10"/>
          </p:nvPr>
        </p:nvSpPr>
        <p:spPr>
          <a:xfrm>
            <a:off x="4876801" y="1371600"/>
            <a:ext cx="4267200" cy="54864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a:lstStyle/>
          <a:p>
            <a:pPr lvl="0"/>
            <a:r>
              <a:rPr lang="en-US" noProof="0" smtClean="0"/>
              <a:t>Click icon to add picture</a:t>
            </a:r>
            <a:endParaRPr lang="en-US"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7620000" cy="1143000"/>
          </a:xfrm>
          <a:prstGeom prst="rect">
            <a:avLst/>
          </a:prstGeom>
        </p:spPr>
        <p:txBody>
          <a:bodyPr/>
          <a:lstStyle>
            <a:lvl1pPr>
              <a:defRPr/>
            </a:lvl1pPr>
          </a:lstStyle>
          <a:p>
            <a:r>
              <a:rPr lang="en-US" smtClean="0"/>
              <a:t>Click to edit Master title style</a:t>
            </a:r>
            <a:endParaRPr lang="en-US" dirty="0"/>
          </a:p>
        </p:txBody>
      </p:sp>
      <p:sp>
        <p:nvSpPr>
          <p:cNvPr id="5" name="Chart Placeholder 4"/>
          <p:cNvSpPr>
            <a:spLocks noGrp="1"/>
          </p:cNvSpPr>
          <p:nvPr>
            <p:ph type="chart" sz="quarter" idx="11"/>
          </p:nvPr>
        </p:nvSpPr>
        <p:spPr>
          <a:xfrm>
            <a:off x="457200" y="2438400"/>
            <a:ext cx="7543800" cy="38862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114300" indent="0">
              <a:buNone/>
              <a:defRPr/>
            </a:lvl1pPr>
          </a:lstStyle>
          <a:p>
            <a:pPr lvl="0"/>
            <a:r>
              <a:rPr lang="en-US" noProof="0" smtClean="0"/>
              <a:t>Click icon to add chart</a:t>
            </a:r>
            <a:endParaRPr lang="en-US" noProof="0" dirty="0"/>
          </a:p>
        </p:txBody>
      </p:sp>
      <p:sp>
        <p:nvSpPr>
          <p:cNvPr id="4" name="Slide Number Placeholder 5"/>
          <p:cNvSpPr>
            <a:spLocks noGrp="1"/>
          </p:cNvSpPr>
          <p:nvPr>
            <p:ph type="sldNum" sz="quarter" idx="12"/>
          </p:nvPr>
        </p:nvSpPr>
        <p:spPr/>
        <p:txBody>
          <a:bodyPr/>
          <a:lstStyle>
            <a:lvl1pPr>
              <a:defRPr/>
            </a:lvl1pPr>
          </a:lstStyle>
          <a:p>
            <a:pPr>
              <a:defRPr/>
            </a:pPr>
            <a:fld id="{827BB987-2EFB-460C-AF89-8BFAE44CD61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620000" cy="1143000"/>
          </a:xfrm>
          <a:prstGeom prst="rect">
            <a:avLst/>
          </a:prstGeom>
        </p:spPr>
        <p:txBody>
          <a:bodyPr/>
          <a:lstStyle>
            <a:lvl1pPr>
              <a:defRPr baseline="0"/>
            </a:lvl1pPr>
          </a:lstStyle>
          <a:p>
            <a:r>
              <a:rPr lang="en-US" smtClean="0"/>
              <a:t>Click to edit Master title style</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p>
            <a:pPr lvl="0"/>
            <a:r>
              <a:rPr lang="en-US" noProof="0" smtClean="0"/>
              <a:t>Click icon to add table</a:t>
            </a:r>
            <a:endParaRPr lang="en-US" noProof="0" dirty="0"/>
          </a:p>
        </p:txBody>
      </p:sp>
      <p:sp>
        <p:nvSpPr>
          <p:cNvPr id="4" name="Slide Number Placeholder 5"/>
          <p:cNvSpPr>
            <a:spLocks noGrp="1"/>
          </p:cNvSpPr>
          <p:nvPr>
            <p:ph type="sldNum" sz="quarter" idx="13"/>
          </p:nvPr>
        </p:nvSpPr>
        <p:spPr/>
        <p:txBody>
          <a:bodyPr/>
          <a:lstStyle>
            <a:lvl1pPr>
              <a:defRPr/>
            </a:lvl1pPr>
          </a:lstStyle>
          <a:p>
            <a:pPr>
              <a:defRPr/>
            </a:pPr>
            <a:fld id="{394AB10C-6D10-4F99-87FD-AB3F2345DC1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ddress">
    <p:spTree>
      <p:nvGrpSpPr>
        <p:cNvPr id="1" name=""/>
        <p:cNvGrpSpPr/>
        <p:nvPr/>
      </p:nvGrpSpPr>
      <p:grpSpPr>
        <a:xfrm>
          <a:off x="0" y="0"/>
          <a:ext cx="0" cy="0"/>
          <a:chOff x="0" y="0"/>
          <a:chExt cx="0" cy="0"/>
        </a:xfrm>
      </p:grpSpPr>
      <p:sp>
        <p:nvSpPr>
          <p:cNvPr id="2" name="TextBox 1"/>
          <p:cNvSpPr txBox="1"/>
          <p:nvPr userDrawn="1"/>
        </p:nvSpPr>
        <p:spPr>
          <a:xfrm>
            <a:off x="0" y="2133600"/>
            <a:ext cx="9144000" cy="1138238"/>
          </a:xfrm>
          <a:prstGeom prst="rect">
            <a:avLst/>
          </a:prstGeom>
          <a:noFill/>
        </p:spPr>
        <p:txBody>
          <a:bodyPr>
            <a:spAutoFit/>
          </a:bodyPr>
          <a:lstStyle/>
          <a:p>
            <a:pPr algn="ctr" fontAlgn="auto">
              <a:spcBef>
                <a:spcPts val="0"/>
              </a:spcBef>
              <a:spcAft>
                <a:spcPts val="0"/>
              </a:spcAft>
              <a:defRPr/>
            </a:pPr>
            <a:r>
              <a:rPr lang="en-US" sz="2400" i="1" dirty="0">
                <a:solidFill>
                  <a:srgbClr val="156734"/>
                </a:solidFill>
                <a:latin typeface="+mn-lt"/>
              </a:rPr>
              <a:t>Africa Research in Sustainable Intensification for the Next Generation</a:t>
            </a:r>
          </a:p>
          <a:p>
            <a:pPr algn="ctr" fontAlgn="auto">
              <a:spcBef>
                <a:spcPts val="0"/>
              </a:spcBef>
              <a:spcAft>
                <a:spcPts val="0"/>
              </a:spcAft>
              <a:defRPr/>
            </a:pPr>
            <a:r>
              <a:rPr lang="en-US" sz="4400">
                <a:solidFill>
                  <a:srgbClr val="156734"/>
                </a:solidFill>
                <a:latin typeface="+mn-lt"/>
              </a:rPr>
              <a:t>africa-rising.net</a:t>
            </a:r>
            <a:endParaRPr lang="en-US" sz="4400" b="1" i="1" dirty="0">
              <a:solidFill>
                <a:srgbClr val="156734"/>
              </a:solidFill>
              <a:latin typeface="+mn-lt"/>
            </a:endParaRPr>
          </a:p>
        </p:txBody>
      </p:sp>
      <p:pic>
        <p:nvPicPr>
          <p:cNvPr id="3" name="Picture 4" descr="AR_WA_partners.jpg"/>
          <p:cNvPicPr>
            <a:picLocks noChangeAspect="1"/>
          </p:cNvPicPr>
          <p:nvPr userDrawn="1"/>
        </p:nvPicPr>
        <p:blipFill>
          <a:blip r:embed="rId2" cstate="print"/>
          <a:srcRect/>
          <a:stretch>
            <a:fillRect/>
          </a:stretch>
        </p:blipFill>
        <p:spPr bwMode="auto">
          <a:xfrm>
            <a:off x="1295400" y="3810000"/>
            <a:ext cx="6781800" cy="2471738"/>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7FA8DAD-9756-4AA7-A56A-A16EF9AD6E9C}" type="datetimeFigureOut">
              <a:rPr lang="en-US"/>
              <a:pPr>
                <a:defRPr/>
              </a:pPr>
              <a:t>6/28/2015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04A1C2-872F-4C98-AA0F-D97DFBFAB50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US"/>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032C1E1-7066-44E1-A94E-20E0596F0DE3}" type="datetimeFigureOut">
              <a:rPr lang="en-US"/>
              <a:pPr>
                <a:defRPr/>
              </a:pPr>
              <a:t>6/28/2015</a:t>
            </a:fld>
            <a:endParaRPr lang="en-US"/>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Espace réservé du numéro de diapositive 6"/>
          <p:cNvSpPr>
            <a:spLocks noGrp="1"/>
          </p:cNvSpPr>
          <p:nvPr>
            <p:ph type="sldNum" sz="quarter" idx="12"/>
          </p:nvPr>
        </p:nvSpPr>
        <p:spPr/>
        <p:txBody>
          <a:bodyPr/>
          <a:lstStyle>
            <a:lvl1pPr>
              <a:defRPr/>
            </a:lvl1pPr>
          </a:lstStyle>
          <a:p>
            <a:pPr>
              <a:defRPr/>
            </a:pPr>
            <a:fld id="{21D31D29-CF1C-4C5D-81B1-E7E5C2CA9B3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sp>
        <p:nvSpPr>
          <p:cNvPr id="13" name="Slide Number Placeholder 5"/>
          <p:cNvSpPr>
            <a:spLocks noGrp="1"/>
          </p:cNvSpPr>
          <p:nvPr>
            <p:ph type="sldNum" sz="quarter" idx="4"/>
          </p:nvPr>
        </p:nvSpPr>
        <p:spPr>
          <a:xfrm>
            <a:off x="8610600" y="6400800"/>
            <a:ext cx="609600" cy="396875"/>
          </a:xfrm>
          <a:prstGeom prst="bracketPair">
            <a:avLst>
              <a:gd name="adj" fmla="val 17949"/>
            </a:avLst>
          </a:prstGeom>
        </p:spPr>
        <p:txBody>
          <a:bodyPr/>
          <a:lstStyle>
            <a:lvl1pPr fontAlgn="auto">
              <a:spcBef>
                <a:spcPts val="0"/>
              </a:spcBef>
              <a:spcAft>
                <a:spcPts val="0"/>
              </a:spcAft>
              <a:defRPr>
                <a:latin typeface="+mn-lt"/>
              </a:defRPr>
            </a:lvl1pPr>
          </a:lstStyle>
          <a:p>
            <a:pPr>
              <a:defRPr/>
            </a:pPr>
            <a:fld id="{09B1EEE5-B37A-4747-AC65-E5F85FF8984E}" type="slidenum">
              <a:rPr lang="en-US"/>
              <a:pPr>
                <a:defRPr/>
              </a:pPr>
              <a:t>‹#›</a:t>
            </a:fld>
            <a:endParaRPr lang="en-US" dirty="0"/>
          </a:p>
        </p:txBody>
      </p:sp>
      <p:pic>
        <p:nvPicPr>
          <p:cNvPr id="1027" name="Picture 1"/>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0" y="-58738"/>
            <a:ext cx="9144000" cy="13541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0" r:id="rId4"/>
    <p:sldLayoutId id="2147483681" r:id="rId5"/>
    <p:sldLayoutId id="2147483685" r:id="rId6"/>
    <p:sldLayoutId id="2147483686" r:id="rId7"/>
    <p:sldLayoutId id="2147483687" r:id="rId8"/>
  </p:sldLayoutIdLst>
  <p:timing>
    <p:tnLst>
      <p:par>
        <p:cTn id="1" dur="indefinite" restart="never" nodeType="tmRoot"/>
      </p:par>
    </p:tnLst>
  </p:timing>
  <p:txStyles>
    <p:titleStyle>
      <a:lvl1pPr algn="l" rtl="0" fontAlgn="base">
        <a:spcBef>
          <a:spcPct val="0"/>
        </a:spcBef>
        <a:spcAft>
          <a:spcPct val="0"/>
        </a:spcAft>
        <a:defRPr sz="4600" kern="1200" spc="-100">
          <a:solidFill>
            <a:schemeClr val="tx2"/>
          </a:solidFill>
          <a:latin typeface="+mn-lt"/>
          <a:ea typeface="+mj-ea"/>
          <a:cs typeface="+mj-cs"/>
        </a:defRPr>
      </a:lvl1pPr>
      <a:lvl2pPr algn="l" rtl="0" fontAlgn="base">
        <a:spcBef>
          <a:spcPct val="0"/>
        </a:spcBef>
        <a:spcAft>
          <a:spcPct val="0"/>
        </a:spcAft>
        <a:defRPr sz="4600">
          <a:solidFill>
            <a:schemeClr val="tx2"/>
          </a:solidFill>
          <a:latin typeface="Calibri" pitchFamily="34" charset="0"/>
        </a:defRPr>
      </a:lvl2pPr>
      <a:lvl3pPr algn="l" rtl="0" fontAlgn="base">
        <a:spcBef>
          <a:spcPct val="0"/>
        </a:spcBef>
        <a:spcAft>
          <a:spcPct val="0"/>
        </a:spcAft>
        <a:defRPr sz="4600">
          <a:solidFill>
            <a:schemeClr val="tx2"/>
          </a:solidFill>
          <a:latin typeface="Calibri" pitchFamily="34" charset="0"/>
        </a:defRPr>
      </a:lvl3pPr>
      <a:lvl4pPr algn="l" rtl="0" fontAlgn="base">
        <a:spcBef>
          <a:spcPct val="0"/>
        </a:spcBef>
        <a:spcAft>
          <a:spcPct val="0"/>
        </a:spcAft>
        <a:defRPr sz="4600">
          <a:solidFill>
            <a:schemeClr val="tx2"/>
          </a:solidFill>
          <a:latin typeface="Calibri" pitchFamily="34" charset="0"/>
        </a:defRPr>
      </a:lvl4pPr>
      <a:lvl5pPr algn="l" rtl="0" fontAlgn="base">
        <a:spcBef>
          <a:spcPct val="0"/>
        </a:spcBef>
        <a:spcAft>
          <a:spcPct val="0"/>
        </a:spcAft>
        <a:defRPr sz="4600">
          <a:solidFill>
            <a:schemeClr val="tx2"/>
          </a:solidFill>
          <a:latin typeface="Calibri" pitchFamily="34" charset="0"/>
        </a:defRPr>
      </a:lvl5pPr>
      <a:lvl6pPr marL="457200" algn="l" rtl="0" fontAlgn="base">
        <a:spcBef>
          <a:spcPct val="0"/>
        </a:spcBef>
        <a:spcAft>
          <a:spcPct val="0"/>
        </a:spcAft>
        <a:defRPr sz="4600">
          <a:solidFill>
            <a:schemeClr val="tx2"/>
          </a:solidFill>
          <a:latin typeface="Calibri" pitchFamily="34" charset="0"/>
        </a:defRPr>
      </a:lvl6pPr>
      <a:lvl7pPr marL="914400" algn="l" rtl="0" fontAlgn="base">
        <a:spcBef>
          <a:spcPct val="0"/>
        </a:spcBef>
        <a:spcAft>
          <a:spcPct val="0"/>
        </a:spcAft>
        <a:defRPr sz="4600">
          <a:solidFill>
            <a:schemeClr val="tx2"/>
          </a:solidFill>
          <a:latin typeface="Calibri" pitchFamily="34" charset="0"/>
        </a:defRPr>
      </a:lvl7pPr>
      <a:lvl8pPr marL="1371600" algn="l" rtl="0" fontAlgn="base">
        <a:spcBef>
          <a:spcPct val="0"/>
        </a:spcBef>
        <a:spcAft>
          <a:spcPct val="0"/>
        </a:spcAft>
        <a:defRPr sz="4600">
          <a:solidFill>
            <a:schemeClr val="tx2"/>
          </a:solidFill>
          <a:latin typeface="Calibri" pitchFamily="34" charset="0"/>
        </a:defRPr>
      </a:lvl8pPr>
      <a:lvl9pPr marL="1828800" algn="l" rtl="0" fontAlgn="base">
        <a:spcBef>
          <a:spcPct val="0"/>
        </a:spcBef>
        <a:spcAft>
          <a:spcPct val="0"/>
        </a:spcAft>
        <a:defRPr sz="4600">
          <a:solidFill>
            <a:schemeClr val="tx2"/>
          </a:solidFill>
          <a:latin typeface="Calibri" pitchFamily="34" charset="0"/>
        </a:defRPr>
      </a:lvl9pPr>
    </p:titleStyle>
    <p:bodyStyle>
      <a:lvl1pPr marL="342900" indent="-228600" algn="l" rtl="0" fontAlgn="base">
        <a:spcBef>
          <a:spcPct val="20000"/>
        </a:spcBef>
        <a:spcAft>
          <a:spcPct val="0"/>
        </a:spcAft>
        <a:buClr>
          <a:srgbClr val="156734"/>
        </a:buClr>
        <a:buFont typeface="Wingdings" pitchFamily="2" charset="2"/>
        <a:buChar char="§"/>
        <a:defRPr sz="2200" kern="1200">
          <a:solidFill>
            <a:schemeClr val="tx1"/>
          </a:solidFill>
          <a:latin typeface="+mn-lt"/>
          <a:ea typeface="+mn-ea"/>
          <a:cs typeface="+mn-cs"/>
        </a:defRPr>
      </a:lvl1pPr>
      <a:lvl2pPr marL="639763" indent="-228600" algn="l" rtl="0" fontAlgn="base">
        <a:spcBef>
          <a:spcPct val="20000"/>
        </a:spcBef>
        <a:spcAft>
          <a:spcPct val="0"/>
        </a:spcAft>
        <a:buClr>
          <a:srgbClr val="156734"/>
        </a:buClr>
        <a:buFont typeface="Wingdings" pitchFamily="2" charset="2"/>
        <a:buChar char="§"/>
        <a:defRPr sz="2000" kern="1200">
          <a:solidFill>
            <a:schemeClr val="tx1"/>
          </a:solidFill>
          <a:latin typeface="+mn-lt"/>
          <a:ea typeface="+mn-ea"/>
          <a:cs typeface="+mn-cs"/>
        </a:defRPr>
      </a:lvl2pPr>
      <a:lvl3pPr marL="1004888" indent="-228600" algn="l" rtl="0" fontAlgn="base">
        <a:spcBef>
          <a:spcPct val="20000"/>
        </a:spcBef>
        <a:spcAft>
          <a:spcPct val="0"/>
        </a:spcAft>
        <a:buClr>
          <a:srgbClr val="156734"/>
        </a:buClr>
        <a:buFont typeface="Wingdings" pitchFamily="2" charset="2"/>
        <a:buChar char="§"/>
        <a:defRPr kern="1200">
          <a:solidFill>
            <a:schemeClr val="tx1"/>
          </a:solidFill>
          <a:latin typeface="+mn-lt"/>
          <a:ea typeface="+mn-ea"/>
          <a:cs typeface="+mn-cs"/>
        </a:defRPr>
      </a:lvl3pPr>
      <a:lvl4pPr marL="1279525" indent="-228600" algn="l" rtl="0" fontAlgn="base">
        <a:spcBef>
          <a:spcPct val="20000"/>
        </a:spcBef>
        <a:spcAft>
          <a:spcPct val="0"/>
        </a:spcAft>
        <a:buClr>
          <a:srgbClr val="156734"/>
        </a:buClr>
        <a:buFont typeface="Wingdings" pitchFamily="2" charset="2"/>
        <a:buChar char="§"/>
        <a:defRPr sz="1600" kern="1200">
          <a:solidFill>
            <a:schemeClr val="tx1"/>
          </a:solidFill>
          <a:latin typeface="+mn-lt"/>
          <a:ea typeface="+mn-ea"/>
          <a:cs typeface="+mn-cs"/>
        </a:defRPr>
      </a:lvl4pPr>
      <a:lvl5pPr marL="1554163" indent="-228600" algn="l" rtl="0" fontAlgn="base">
        <a:spcBef>
          <a:spcPct val="20000"/>
        </a:spcBef>
        <a:spcAft>
          <a:spcPct val="0"/>
        </a:spcAft>
        <a:buClr>
          <a:srgbClr val="156734"/>
        </a:buClr>
        <a:buFont typeface="Wingdings" pitchFamily="2" charset="2"/>
        <a:buChar char="§"/>
        <a:defRPr sz="1400" kern="120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Placeholder 1"/>
          <p:cNvSpPr>
            <a:spLocks noGrp="1"/>
          </p:cNvSpPr>
          <p:nvPr>
            <p:ph type="body" sz="quarter" idx="11"/>
          </p:nvPr>
        </p:nvSpPr>
        <p:spPr bwMode="auto">
          <a:xfrm>
            <a:off x="152400" y="2286000"/>
            <a:ext cx="8839200" cy="2133600"/>
          </a:xfrm>
          <a:noFill/>
          <a:ln>
            <a:miter lim="800000"/>
            <a:headEnd/>
            <a:tailEnd/>
          </a:ln>
        </p:spPr>
        <p:txBody>
          <a:bodyPr vert="horz" wrap="square" lIns="91440" tIns="45720" rIns="91440" bIns="45720" numCol="1" anchor="t" anchorCtr="0" compatLnSpc="1">
            <a:prstTxWarp prst="textNoShape">
              <a:avLst/>
            </a:prstTxWarp>
          </a:bodyPr>
          <a:lstStyle/>
          <a:p>
            <a:r>
              <a:rPr lang="en-US" sz="3200" b="1" dirty="0" smtClean="0"/>
              <a:t>Africa RISING: Development Domains</a:t>
            </a:r>
          </a:p>
          <a:p>
            <a:r>
              <a:rPr lang="en-US" sz="3200" b="1" dirty="0" smtClean="0"/>
              <a:t>and Site Selection for Southern Mali</a:t>
            </a:r>
          </a:p>
          <a:p>
            <a:r>
              <a:rPr lang="en-US" sz="3200" b="1" i="1" dirty="0" smtClean="0"/>
              <a:t>Progress status</a:t>
            </a:r>
            <a:endParaRPr lang="en-GB" sz="3200" i="1" dirty="0" smtClean="0"/>
          </a:p>
          <a:p>
            <a:endParaRPr lang="en-US" dirty="0" smtClean="0"/>
          </a:p>
        </p:txBody>
      </p:sp>
      <p:sp>
        <p:nvSpPr>
          <p:cNvPr id="8195" name="Text Placeholder 2"/>
          <p:cNvSpPr>
            <a:spLocks noGrp="1"/>
          </p:cNvSpPr>
          <p:nvPr>
            <p:ph type="body" sz="quarter" idx="12"/>
          </p:nvPr>
        </p:nvSpPr>
        <p:spPr bwMode="auto">
          <a:xfrm>
            <a:off x="838200" y="4800600"/>
            <a:ext cx="7696200" cy="533400"/>
          </a:xfrm>
          <a:noFill/>
          <a:ln>
            <a:miter lim="800000"/>
            <a:headEnd/>
            <a:tailEnd/>
          </a:ln>
        </p:spPr>
        <p:txBody>
          <a:bodyPr vert="horz" wrap="square" lIns="91440" tIns="45720" rIns="91440" bIns="45720" numCol="1" anchor="t" anchorCtr="0" compatLnSpc="1">
            <a:prstTxWarp prst="textNoShape">
              <a:avLst/>
            </a:prstTxWarp>
          </a:bodyPr>
          <a:lstStyle/>
          <a:p>
            <a:r>
              <a:rPr lang="en-US" sz="2400" smtClean="0">
                <a:solidFill>
                  <a:schemeClr val="tx2"/>
                </a:solidFill>
              </a:rPr>
              <a:t>P.C.S. Traore, M. Sissoko</a:t>
            </a:r>
          </a:p>
          <a:p>
            <a:r>
              <a:rPr lang="en-US" sz="2400" smtClean="0">
                <a:solidFill>
                  <a:schemeClr val="tx2"/>
                </a:solidFill>
              </a:rPr>
              <a:t>11/23/2012</a:t>
            </a:r>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17411" name="Content Placeholder 5" descr="AR_V006_QW_VIL_SEC_PopPointsCV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18435" name="Content Placeholder 3" descr="AR_V007_QW_VIL_SEC_AnnualRNF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19459" name="Content Placeholder 11" descr="AR_V007_QW_VIL_SEC_MeanLGP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sz="3600" dirty="0" smtClean="0"/>
              <a:t>Generic stratification factors (</a:t>
            </a:r>
            <a:r>
              <a:rPr lang="en-US" sz="3600" dirty="0" err="1" smtClean="0"/>
              <a:t>AxMxP</a:t>
            </a:r>
            <a:r>
              <a:rPr lang="en-US" sz="3600" dirty="0" smtClean="0"/>
              <a:t>),</a:t>
            </a:r>
            <a:br>
              <a:rPr lang="en-US" sz="3600" dirty="0" smtClean="0"/>
            </a:br>
            <a:r>
              <a:rPr lang="en-US" sz="3600" dirty="0" smtClean="0"/>
              <a:t>custom thresholds for Southern Mali</a:t>
            </a:r>
            <a:endParaRPr lang="en-US" sz="3600" dirty="0"/>
          </a:p>
        </p:txBody>
      </p:sp>
      <p:graphicFrame>
        <p:nvGraphicFramePr>
          <p:cNvPr id="4" name="Content Placeholder 3"/>
          <p:cNvGraphicFramePr>
            <a:graphicFrameLocks noGrp="1"/>
          </p:cNvGraphicFramePr>
          <p:nvPr>
            <p:ph idx="1"/>
          </p:nvPr>
        </p:nvGraphicFramePr>
        <p:xfrm>
          <a:off x="457200" y="1600200"/>
          <a:ext cx="8229600" cy="320040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en-US" dirty="0" smtClean="0"/>
                        <a:t>Stratification factor</a:t>
                      </a:r>
                      <a:endParaRPr lang="en-US" dirty="0"/>
                    </a:p>
                  </a:txBody>
                  <a:tcPr/>
                </a:tc>
                <a:tc>
                  <a:txBody>
                    <a:bodyPr/>
                    <a:lstStyle/>
                    <a:p>
                      <a:r>
                        <a:rPr lang="en-US" dirty="0" smtClean="0"/>
                        <a:t>Agricultural Potential</a:t>
                      </a:r>
                      <a:endParaRPr lang="en-US" dirty="0"/>
                    </a:p>
                  </a:txBody>
                  <a:tcPr/>
                </a:tc>
                <a:tc>
                  <a:txBody>
                    <a:bodyPr/>
                    <a:lstStyle/>
                    <a:p>
                      <a:r>
                        <a:rPr lang="en-US" dirty="0" smtClean="0"/>
                        <a:t>Market Access</a:t>
                      </a:r>
                      <a:endParaRPr lang="en-US" dirty="0"/>
                    </a:p>
                  </a:txBody>
                  <a:tcPr/>
                </a:tc>
                <a:tc>
                  <a:txBody>
                    <a:bodyPr/>
                    <a:lstStyle/>
                    <a:p>
                      <a:r>
                        <a:rPr lang="en-US" dirty="0" smtClean="0"/>
                        <a:t>Population Density</a:t>
                      </a:r>
                      <a:endParaRPr lang="en-US" dirty="0"/>
                    </a:p>
                  </a:txBody>
                  <a:tcPr/>
                </a:tc>
              </a:tr>
              <a:tr h="370840">
                <a:tc>
                  <a:txBody>
                    <a:bodyPr/>
                    <a:lstStyle/>
                    <a:p>
                      <a:r>
                        <a:rPr lang="en-US" dirty="0" smtClean="0">
                          <a:solidFill>
                            <a:schemeClr val="bg1"/>
                          </a:solidFill>
                        </a:rPr>
                        <a:t>Proxy indicator</a:t>
                      </a:r>
                      <a:endParaRPr lang="en-US" dirty="0">
                        <a:solidFill>
                          <a:schemeClr val="bg1"/>
                        </a:solidFill>
                      </a:endParaRPr>
                    </a:p>
                  </a:txBody>
                  <a:tcPr>
                    <a:solidFill>
                      <a:schemeClr val="accent4"/>
                    </a:solidFill>
                  </a:tcPr>
                </a:tc>
                <a:tc>
                  <a:txBody>
                    <a:bodyPr/>
                    <a:lstStyle/>
                    <a:p>
                      <a:r>
                        <a:rPr lang="en-US" dirty="0" smtClean="0">
                          <a:solidFill>
                            <a:schemeClr val="bg1"/>
                          </a:solidFill>
                        </a:rPr>
                        <a:t>Mean</a:t>
                      </a:r>
                      <a:r>
                        <a:rPr lang="en-US" baseline="0" dirty="0" smtClean="0">
                          <a:solidFill>
                            <a:schemeClr val="bg1"/>
                          </a:solidFill>
                        </a:rPr>
                        <a:t> total annual rainfall (mm)</a:t>
                      </a:r>
                      <a:endParaRPr lang="en-US" dirty="0">
                        <a:solidFill>
                          <a:schemeClr val="bg1"/>
                        </a:solidFill>
                      </a:endParaRPr>
                    </a:p>
                  </a:txBody>
                  <a:tcPr>
                    <a:solidFill>
                      <a:schemeClr val="accent4"/>
                    </a:solidFill>
                  </a:tcPr>
                </a:tc>
                <a:tc>
                  <a:txBody>
                    <a:bodyPr/>
                    <a:lstStyle/>
                    <a:p>
                      <a:r>
                        <a:rPr lang="en-US" dirty="0" smtClean="0">
                          <a:solidFill>
                            <a:schemeClr val="bg1"/>
                          </a:solidFill>
                        </a:rPr>
                        <a:t>Time</a:t>
                      </a:r>
                      <a:r>
                        <a:rPr lang="en-US" baseline="0" dirty="0" smtClean="0">
                          <a:solidFill>
                            <a:schemeClr val="bg1"/>
                          </a:solidFill>
                        </a:rPr>
                        <a:t> to closest 50K market (hrs)</a:t>
                      </a:r>
                      <a:endParaRPr lang="en-US" dirty="0">
                        <a:solidFill>
                          <a:schemeClr val="bg1"/>
                        </a:solidFill>
                      </a:endParaRPr>
                    </a:p>
                  </a:txBody>
                  <a:tcPr>
                    <a:solidFill>
                      <a:schemeClr val="accent4"/>
                    </a:solidFill>
                  </a:tcPr>
                </a:tc>
                <a:tc>
                  <a:txBody>
                    <a:bodyPr/>
                    <a:lstStyle/>
                    <a:p>
                      <a:r>
                        <a:rPr lang="en-US" dirty="0" smtClean="0">
                          <a:solidFill>
                            <a:schemeClr val="bg1"/>
                          </a:solidFill>
                        </a:rPr>
                        <a:t>Rural population density (</a:t>
                      </a:r>
                      <a:r>
                        <a:rPr lang="en-US" dirty="0" err="1" smtClean="0">
                          <a:solidFill>
                            <a:schemeClr val="bg1"/>
                          </a:solidFill>
                        </a:rPr>
                        <a:t>hab</a:t>
                      </a:r>
                      <a:r>
                        <a:rPr lang="en-US" baseline="0" dirty="0" smtClean="0">
                          <a:solidFill>
                            <a:schemeClr val="bg1"/>
                          </a:solidFill>
                        </a:rPr>
                        <a:t> /km2)</a:t>
                      </a:r>
                      <a:endParaRPr lang="en-US" dirty="0">
                        <a:solidFill>
                          <a:schemeClr val="bg1"/>
                        </a:solidFill>
                      </a:endParaRPr>
                    </a:p>
                  </a:txBody>
                  <a:tcPr>
                    <a:solidFill>
                      <a:schemeClr val="accent4"/>
                    </a:solidFill>
                  </a:tcPr>
                </a:tc>
              </a:tr>
              <a:tr h="370840">
                <a:tc>
                  <a:txBody>
                    <a:bodyPr/>
                    <a:lstStyle/>
                    <a:p>
                      <a:r>
                        <a:rPr lang="en-US" dirty="0" smtClean="0"/>
                        <a:t>Low</a:t>
                      </a:r>
                      <a:endParaRPr lang="en-US" dirty="0"/>
                    </a:p>
                  </a:txBody>
                  <a:tcPr/>
                </a:tc>
                <a:tc>
                  <a:txBody>
                    <a:bodyPr/>
                    <a:lstStyle/>
                    <a:p>
                      <a:r>
                        <a:rPr lang="en-US" dirty="0" smtClean="0"/>
                        <a:t>&lt; 800</a:t>
                      </a:r>
                    </a:p>
                    <a:p>
                      <a:r>
                        <a:rPr lang="en-US" dirty="0" smtClean="0"/>
                        <a:t>(</a:t>
                      </a:r>
                      <a:r>
                        <a:rPr lang="en-US" dirty="0" err="1" smtClean="0"/>
                        <a:t>Sudano-Sahelian</a:t>
                      </a:r>
                      <a:r>
                        <a:rPr lang="en-US" dirty="0" smtClean="0"/>
                        <a:t>)</a:t>
                      </a:r>
                      <a:endParaRPr lang="en-US" dirty="0"/>
                    </a:p>
                  </a:txBody>
                  <a:tcPr/>
                </a:tc>
                <a:tc>
                  <a:txBody>
                    <a:bodyPr/>
                    <a:lstStyle/>
                    <a:p>
                      <a:r>
                        <a:rPr lang="en-US" dirty="0" smtClean="0"/>
                        <a:t>&lt; 2</a:t>
                      </a:r>
                      <a:endParaRPr lang="en-US" dirty="0"/>
                    </a:p>
                  </a:txBody>
                  <a:tcPr/>
                </a:tc>
                <a:tc>
                  <a:txBody>
                    <a:bodyPr/>
                    <a:lstStyle/>
                    <a:p>
                      <a:r>
                        <a:rPr lang="en-US" dirty="0" smtClean="0"/>
                        <a:t>&lt; 22 (1</a:t>
                      </a:r>
                      <a:r>
                        <a:rPr lang="en-US" baseline="30000" dirty="0" smtClean="0"/>
                        <a:t>st</a:t>
                      </a:r>
                      <a:r>
                        <a:rPr lang="en-US" dirty="0" smtClean="0"/>
                        <a:t> </a:t>
                      </a:r>
                      <a:r>
                        <a:rPr lang="en-US" dirty="0" err="1" smtClean="0"/>
                        <a:t>tercile</a:t>
                      </a:r>
                      <a:r>
                        <a:rPr lang="en-US" dirty="0" smtClean="0"/>
                        <a:t>)</a:t>
                      </a:r>
                      <a:endParaRPr lang="en-US" dirty="0"/>
                    </a:p>
                  </a:txBody>
                  <a:tcPr/>
                </a:tc>
              </a:tr>
              <a:tr h="370840">
                <a:tc>
                  <a:txBody>
                    <a:bodyPr/>
                    <a:lstStyle/>
                    <a:p>
                      <a:r>
                        <a:rPr lang="en-US" dirty="0" smtClean="0"/>
                        <a:t>Medium</a:t>
                      </a:r>
                      <a:endParaRPr lang="en-US" dirty="0"/>
                    </a:p>
                  </a:txBody>
                  <a:tcPr/>
                </a:tc>
                <a:tc>
                  <a:txBody>
                    <a:bodyPr/>
                    <a:lstStyle/>
                    <a:p>
                      <a:r>
                        <a:rPr lang="en-US" dirty="0" smtClean="0"/>
                        <a:t>800-1,100</a:t>
                      </a:r>
                    </a:p>
                    <a:p>
                      <a:r>
                        <a:rPr lang="en-US" dirty="0" smtClean="0"/>
                        <a:t>(</a:t>
                      </a:r>
                      <a:r>
                        <a:rPr lang="en-US" dirty="0" err="1" smtClean="0"/>
                        <a:t>Sudanian</a:t>
                      </a:r>
                      <a:r>
                        <a:rPr lang="en-US" dirty="0" smtClean="0"/>
                        <a:t>)</a:t>
                      </a:r>
                      <a:endParaRPr lang="en-US" dirty="0"/>
                    </a:p>
                  </a:txBody>
                  <a:tcPr/>
                </a:tc>
                <a:tc>
                  <a:txBody>
                    <a:bodyPr/>
                    <a:lstStyle/>
                    <a:p>
                      <a:r>
                        <a:rPr lang="en-US" dirty="0" smtClean="0"/>
                        <a:t>2-4 (maximum for daily commute)</a:t>
                      </a:r>
                      <a:endParaRPr lang="en-US" dirty="0"/>
                    </a:p>
                  </a:txBody>
                  <a:tcPr/>
                </a:tc>
                <a:tc>
                  <a:txBody>
                    <a:bodyPr/>
                    <a:lstStyle/>
                    <a:p>
                      <a:r>
                        <a:rPr lang="en-US" dirty="0" smtClean="0"/>
                        <a:t>22-33 (2</a:t>
                      </a:r>
                      <a:r>
                        <a:rPr lang="en-US" baseline="30000" dirty="0" smtClean="0"/>
                        <a:t>d</a:t>
                      </a:r>
                      <a:r>
                        <a:rPr lang="en-US" baseline="0" dirty="0" smtClean="0"/>
                        <a:t> </a:t>
                      </a:r>
                      <a:r>
                        <a:rPr lang="en-US" baseline="0" dirty="0" err="1" smtClean="0"/>
                        <a:t>tercile</a:t>
                      </a:r>
                      <a:r>
                        <a:rPr lang="en-US" baseline="0" dirty="0" smtClean="0"/>
                        <a:t>)</a:t>
                      </a:r>
                      <a:endParaRPr lang="en-US" dirty="0"/>
                    </a:p>
                  </a:txBody>
                  <a:tcPr/>
                </a:tc>
              </a:tr>
              <a:tr h="370840">
                <a:tc>
                  <a:txBody>
                    <a:bodyPr/>
                    <a:lstStyle/>
                    <a:p>
                      <a:r>
                        <a:rPr lang="en-US" dirty="0" smtClean="0"/>
                        <a:t>High</a:t>
                      </a:r>
                      <a:endParaRPr lang="en-US" dirty="0"/>
                    </a:p>
                  </a:txBody>
                  <a:tcPr/>
                </a:tc>
                <a:tc>
                  <a:txBody>
                    <a:bodyPr/>
                    <a:lstStyle/>
                    <a:p>
                      <a:r>
                        <a:rPr lang="en-US" dirty="0" smtClean="0"/>
                        <a:t>&gt; 1,100</a:t>
                      </a:r>
                      <a:endParaRPr lang="en-US" baseline="0" dirty="0" smtClean="0"/>
                    </a:p>
                    <a:p>
                      <a:r>
                        <a:rPr lang="en-US" baseline="0" dirty="0" smtClean="0"/>
                        <a:t>(Guinean)</a:t>
                      </a:r>
                      <a:endParaRPr lang="en-US" dirty="0"/>
                    </a:p>
                  </a:txBody>
                  <a:tcPr/>
                </a:tc>
                <a:tc>
                  <a:txBody>
                    <a:bodyPr/>
                    <a:lstStyle/>
                    <a:p>
                      <a:r>
                        <a:rPr lang="en-US" dirty="0" smtClean="0"/>
                        <a:t>&gt;</a:t>
                      </a:r>
                      <a:r>
                        <a:rPr lang="en-US" baseline="0" dirty="0" smtClean="0"/>
                        <a:t> 4 (at least 1 night out)</a:t>
                      </a:r>
                      <a:endParaRPr lang="en-US" dirty="0"/>
                    </a:p>
                  </a:txBody>
                  <a:tcPr/>
                </a:tc>
                <a:tc>
                  <a:txBody>
                    <a:bodyPr/>
                    <a:lstStyle/>
                    <a:p>
                      <a:r>
                        <a:rPr lang="en-US" dirty="0" smtClean="0"/>
                        <a:t>&gt;33 (3</a:t>
                      </a:r>
                      <a:r>
                        <a:rPr lang="en-US" baseline="30000" dirty="0" smtClean="0"/>
                        <a:t>d</a:t>
                      </a:r>
                      <a:r>
                        <a:rPr lang="en-US" dirty="0" smtClean="0"/>
                        <a:t> </a:t>
                      </a:r>
                      <a:r>
                        <a:rPr lang="en-US" dirty="0" err="1" smtClean="0"/>
                        <a:t>tercile</a:t>
                      </a:r>
                      <a:r>
                        <a:rPr lang="en-US" dirty="0" smtClean="0"/>
                        <a:t>)</a:t>
                      </a:r>
                      <a:endParaRPr lang="en-US"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AR_V007_QW_VIL_SEC_RNF3strata_annot.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2531" name="Content Placeholder 4" descr="AR_V007_QW_VIL_SEC_RNF3strata_annot_SECs.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3555" name="Content Placeholder 4" descr="AR_V007_QW_VIL_SEC_RNF3strata_annot_COMs.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4579" name="Content Placeholder 4" descr="AR_V007_QW_VIL_SEC_RNF3strata_annot_VILs.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5603" name="Content Placeholder 4" descr="AR_V007_QW_VIL_SEC_MKT3strata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6627" name="Content Placeholder 4" descr="AR_V007_QW_VIL_SEC_POP3strata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alpha val="50000"/>
            </a:schemeClr>
          </a:solidFill>
        </p:spPr>
        <p:txBody>
          <a:bodyPr/>
          <a:lstStyle/>
          <a:p>
            <a:pPr fontAlgn="auto">
              <a:spcAft>
                <a:spcPts val="0"/>
              </a:spcAft>
              <a:defRPr/>
            </a:pPr>
            <a:r>
              <a:rPr lang="fr-FR" sz="3600" dirty="0" err="1" smtClean="0"/>
              <a:t>Development</a:t>
            </a:r>
            <a:r>
              <a:rPr lang="fr-FR" sz="3600" dirty="0" smtClean="0"/>
              <a:t> </a:t>
            </a:r>
            <a:r>
              <a:rPr lang="fr-FR" sz="3600" dirty="0" err="1" smtClean="0"/>
              <a:t>domains</a:t>
            </a:r>
            <a:r>
              <a:rPr lang="fr-FR" sz="3600" dirty="0" smtClean="0"/>
              <a:t>: </a:t>
            </a:r>
            <a:r>
              <a:rPr lang="fr-FR" sz="3600" dirty="0" err="1" smtClean="0"/>
              <a:t>theoretical</a:t>
            </a:r>
            <a:r>
              <a:rPr lang="fr-FR" sz="3600" dirty="0" smtClean="0"/>
              <a:t/>
            </a:r>
            <a:br>
              <a:rPr lang="fr-FR" sz="3600" dirty="0" smtClean="0"/>
            </a:br>
            <a:r>
              <a:rPr lang="fr-FR" sz="3600" dirty="0" err="1" smtClean="0"/>
              <a:t>framework</a:t>
            </a:r>
            <a:endParaRPr lang="en-US" sz="3600" dirty="0"/>
          </a:p>
        </p:txBody>
      </p:sp>
      <p:sp>
        <p:nvSpPr>
          <p:cNvPr id="3" name="Espace réservé du contenu 2"/>
          <p:cNvSpPr>
            <a:spLocks noGrp="1"/>
          </p:cNvSpPr>
          <p:nvPr>
            <p:ph idx="1"/>
          </p:nvPr>
        </p:nvSpPr>
        <p:spPr>
          <a:xfrm>
            <a:off x="755650" y="1600200"/>
            <a:ext cx="7777163" cy="4525963"/>
          </a:xfrm>
        </p:spPr>
        <p:txBody>
          <a:bodyPr/>
          <a:lstStyle/>
          <a:p>
            <a:pPr fontAlgn="auto">
              <a:spcAft>
                <a:spcPts val="0"/>
              </a:spcAft>
              <a:defRPr/>
            </a:pPr>
            <a:r>
              <a:rPr lang="fr-FR" dirty="0" smtClean="0"/>
              <a:t> Concept:</a:t>
            </a:r>
          </a:p>
          <a:p>
            <a:pPr marL="640080" lvl="1" fontAlgn="auto">
              <a:spcAft>
                <a:spcPts val="0"/>
              </a:spcAft>
              <a:defRPr/>
            </a:pPr>
            <a:r>
              <a:rPr lang="fr-FR" dirty="0" smtClean="0"/>
              <a:t>Spatial </a:t>
            </a:r>
            <a:r>
              <a:rPr lang="fr-FR" dirty="0" err="1" smtClean="0"/>
              <a:t>representation</a:t>
            </a:r>
            <a:r>
              <a:rPr lang="fr-FR" dirty="0" smtClean="0"/>
              <a:t> of </a:t>
            </a:r>
            <a:r>
              <a:rPr lang="fr-FR" dirty="0" err="1"/>
              <a:t>g</a:t>
            </a:r>
            <a:r>
              <a:rPr lang="fr-FR" dirty="0" err="1" smtClean="0"/>
              <a:t>eographical</a:t>
            </a:r>
            <a:r>
              <a:rPr lang="fr-FR" dirty="0" smtClean="0"/>
              <a:t> </a:t>
            </a:r>
            <a:r>
              <a:rPr lang="fr-FR" dirty="0" err="1" smtClean="0"/>
              <a:t>units</a:t>
            </a:r>
            <a:r>
              <a:rPr lang="fr-FR" dirty="0" smtClean="0"/>
              <a:t> </a:t>
            </a:r>
            <a:r>
              <a:rPr lang="fr-FR" dirty="0" err="1" smtClean="0"/>
              <a:t>having</a:t>
            </a:r>
            <a:r>
              <a:rPr lang="fr-FR" dirty="0" smtClean="0"/>
              <a:t> </a:t>
            </a:r>
            <a:r>
              <a:rPr lang="fr-FR" dirty="0" err="1" smtClean="0"/>
              <a:t>similar</a:t>
            </a:r>
            <a:r>
              <a:rPr lang="fr-FR" dirty="0" smtClean="0"/>
              <a:t> </a:t>
            </a:r>
            <a:r>
              <a:rPr lang="fr-FR" dirty="0" err="1" smtClean="0"/>
              <a:t>constraints</a:t>
            </a:r>
            <a:r>
              <a:rPr lang="fr-FR" dirty="0" smtClean="0"/>
              <a:t> and </a:t>
            </a:r>
            <a:r>
              <a:rPr lang="fr-FR" dirty="0" err="1" smtClean="0"/>
              <a:t>opportunities</a:t>
            </a:r>
            <a:r>
              <a:rPr lang="fr-FR" dirty="0" smtClean="0"/>
              <a:t> of agricultural </a:t>
            </a:r>
            <a:r>
              <a:rPr lang="fr-FR" dirty="0" err="1" smtClean="0"/>
              <a:t>development</a:t>
            </a:r>
            <a:endParaRPr lang="fr-FR" dirty="0" smtClean="0"/>
          </a:p>
          <a:p>
            <a:pPr marL="640080" lvl="1" fontAlgn="auto">
              <a:spcAft>
                <a:spcPts val="0"/>
              </a:spcAft>
              <a:defRPr/>
            </a:pPr>
            <a:r>
              <a:rPr lang="fr-FR" dirty="0" smtClean="0"/>
              <a:t>Stratification </a:t>
            </a:r>
            <a:r>
              <a:rPr lang="fr-FR" dirty="0" err="1" smtClean="0"/>
              <a:t>using</a:t>
            </a:r>
            <a:r>
              <a:rPr lang="fr-FR" dirty="0" smtClean="0"/>
              <a:t> </a:t>
            </a:r>
            <a:r>
              <a:rPr lang="fr-FR" dirty="0" err="1" smtClean="0"/>
              <a:t>factors</a:t>
            </a:r>
            <a:r>
              <a:rPr lang="fr-FR" dirty="0" smtClean="0"/>
              <a:t> </a:t>
            </a:r>
            <a:r>
              <a:rPr lang="fr-FR" dirty="0" err="1" smtClean="0"/>
              <a:t>conditioning</a:t>
            </a:r>
            <a:r>
              <a:rPr lang="fr-FR" dirty="0" smtClean="0"/>
              <a:t> rural </a:t>
            </a:r>
            <a:r>
              <a:rPr lang="fr-FR" dirty="0" err="1" smtClean="0"/>
              <a:t>development</a:t>
            </a:r>
            <a:endParaRPr lang="fr-FR" dirty="0" smtClean="0"/>
          </a:p>
          <a:p>
            <a:pPr fontAlgn="auto">
              <a:spcAft>
                <a:spcPts val="0"/>
              </a:spcAft>
              <a:defRPr/>
            </a:pPr>
            <a:r>
              <a:rPr lang="fr-FR" dirty="0" err="1" smtClean="0"/>
              <a:t>Interest</a:t>
            </a:r>
            <a:r>
              <a:rPr lang="fr-FR" dirty="0" smtClean="0"/>
              <a:t> of the </a:t>
            </a:r>
            <a:r>
              <a:rPr lang="fr-FR" dirty="0" err="1" smtClean="0"/>
              <a:t>method</a:t>
            </a:r>
            <a:r>
              <a:rPr lang="fr-FR" dirty="0" smtClean="0"/>
              <a:t>:</a:t>
            </a:r>
          </a:p>
          <a:p>
            <a:pPr marL="640080" lvl="1" fontAlgn="auto">
              <a:spcAft>
                <a:spcPts val="0"/>
              </a:spcAft>
              <a:defRPr/>
            </a:pPr>
            <a:r>
              <a:rPr lang="en-US" dirty="0" smtClean="0"/>
              <a:t>Stratify  region, country, locality, into areas where different agricultural development strategies are more or less likely to be successful</a:t>
            </a:r>
          </a:p>
          <a:p>
            <a:pPr marL="640080" lvl="1" fontAlgn="auto">
              <a:spcAft>
                <a:spcPts val="0"/>
              </a:spcAft>
              <a:defRPr/>
            </a:pPr>
            <a:r>
              <a:rPr lang="en-US" dirty="0" smtClean="0"/>
              <a:t>Provide agricultural development policymakers and stakeholders with a frame of reference for planning for and investment in sustainable rural development</a:t>
            </a:r>
          </a:p>
          <a:p>
            <a:pPr marL="640080" lvl="1" fontAlgn="auto">
              <a:spcAft>
                <a:spcPts val="0"/>
              </a:spcAft>
              <a:defRPr/>
            </a:pPr>
            <a:endParaRPr lang="fr-FR" dirty="0" smtClean="0"/>
          </a:p>
          <a:p>
            <a:pPr marL="0" indent="0" fontAlgn="auto">
              <a:spcAft>
                <a:spcPts val="0"/>
              </a:spcAft>
              <a:buFont typeface="Wingdings" pitchFamily="2" charset="2"/>
              <a:buNone/>
              <a:defRPr/>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7651" name="Content Placeholder 4" descr="AR_V007_QW_VIL_SEC_MKTxRNF9strata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8675" name="Content Placeholder 6" descr="AR_V007_QW_VIL_SEC_MKTxRNFxPOP27strata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29699" name="Content Placeholder 7" descr="AR_V007_QW_Villages_MKTxRNFxPOP27strata_annotb.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sz="2800" dirty="0" smtClean="0"/>
              <a:t>[Agricultural potential]x[Market </a:t>
            </a:r>
            <a:r>
              <a:rPr lang="en-US" sz="2800" dirty="0" err="1" smtClean="0"/>
              <a:t>acces</a:t>
            </a:r>
            <a:r>
              <a:rPr lang="en-US" sz="2800" dirty="0" smtClean="0"/>
              <a:t>]x[Population density] strata (Southern Mali): number of villages</a:t>
            </a:r>
            <a:endParaRPr lang="en-US" sz="2800" dirty="0"/>
          </a:p>
        </p:txBody>
      </p:sp>
      <p:graphicFrame>
        <p:nvGraphicFramePr>
          <p:cNvPr id="8" name="Content Placeholder 7"/>
          <p:cNvGraphicFramePr>
            <a:graphicFrameLocks noGrp="1"/>
          </p:cNvGraphicFramePr>
          <p:nvPr>
            <p:ph idx="1"/>
          </p:nvPr>
        </p:nvGraphicFramePr>
        <p:xfrm>
          <a:off x="457200" y="1600200"/>
          <a:ext cx="8143200" cy="3708400"/>
        </p:xfrm>
        <a:graphic>
          <a:graphicData uri="http://schemas.openxmlformats.org/drawingml/2006/table">
            <a:tbl>
              <a:tblPr firstRow="1" bandRow="1">
                <a:tableStyleId>{5C22544A-7EE6-4342-B048-85BDC9FD1C3A}</a:tableStyleId>
              </a:tblPr>
              <a:tblGrid>
                <a:gridCol w="914400"/>
                <a:gridCol w="792000"/>
                <a:gridCol w="1008000"/>
                <a:gridCol w="914400"/>
                <a:gridCol w="792000"/>
                <a:gridCol w="1008000"/>
                <a:gridCol w="914400"/>
                <a:gridCol w="792000"/>
                <a:gridCol w="1008000"/>
              </a:tblGrid>
              <a:tr h="370840">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r>
              <a:tr h="370840">
                <a:tc>
                  <a:txBody>
                    <a:bodyPr/>
                    <a:lstStyle/>
                    <a:p>
                      <a:pPr algn="ctr"/>
                      <a:r>
                        <a:rPr lang="en-US" b="1" i="1" u="sng" dirty="0" smtClean="0">
                          <a:solidFill>
                            <a:srgbClr val="C00000"/>
                          </a:solidFill>
                        </a:rPr>
                        <a:t>1</a:t>
                      </a:r>
                      <a:endParaRPr lang="en-US" b="1" i="1" u="sng" dirty="0">
                        <a:solidFill>
                          <a:srgbClr val="C00000"/>
                        </a:solidFill>
                      </a:endParaRPr>
                    </a:p>
                  </a:txBody>
                  <a:tcPr anchor="ctr"/>
                </a:tc>
                <a:tc>
                  <a:txBody>
                    <a:bodyPr/>
                    <a:lstStyle/>
                    <a:p>
                      <a:pPr algn="ctr"/>
                      <a:r>
                        <a:rPr lang="en-US" b="1" i="1" u="sng" dirty="0" smtClean="0">
                          <a:solidFill>
                            <a:srgbClr val="C00000"/>
                          </a:solidFill>
                        </a:rPr>
                        <a:t>LLL</a:t>
                      </a:r>
                    </a:p>
                  </a:txBody>
                  <a:tcPr anchor="ctr"/>
                </a:tc>
                <a:tc>
                  <a:txBody>
                    <a:bodyPr/>
                    <a:lstStyle/>
                    <a:p>
                      <a:pPr algn="ctr"/>
                      <a:r>
                        <a:rPr lang="en-US" b="1" i="1" u="sng" dirty="0" smtClean="0">
                          <a:solidFill>
                            <a:srgbClr val="C00000"/>
                          </a:solidFill>
                        </a:rPr>
                        <a:t>26</a:t>
                      </a:r>
                      <a:endParaRPr lang="en-US" b="1" i="1" u="sng" dirty="0">
                        <a:solidFill>
                          <a:srgbClr val="C00000"/>
                        </a:solidFill>
                      </a:endParaRPr>
                    </a:p>
                  </a:txBody>
                  <a:tcPr anchor="ctr"/>
                </a:tc>
                <a:tc>
                  <a:txBody>
                    <a:bodyPr/>
                    <a:lstStyle/>
                    <a:p>
                      <a:pPr algn="ctr"/>
                      <a:r>
                        <a:rPr lang="en-US" dirty="0" smtClean="0"/>
                        <a:t>10</a:t>
                      </a:r>
                      <a:endParaRPr lang="en-US" dirty="0"/>
                    </a:p>
                  </a:txBody>
                  <a:tcPr anchor="ctr"/>
                </a:tc>
                <a:tc>
                  <a:txBody>
                    <a:bodyPr/>
                    <a:lstStyle/>
                    <a:p>
                      <a:pPr algn="ctr"/>
                      <a:r>
                        <a:rPr lang="en-US" dirty="0" smtClean="0"/>
                        <a:t>MLL</a:t>
                      </a:r>
                      <a:endParaRPr lang="en-US" dirty="0"/>
                    </a:p>
                  </a:txBody>
                  <a:tcPr anchor="ctr"/>
                </a:tc>
                <a:tc>
                  <a:txBody>
                    <a:bodyPr/>
                    <a:lstStyle/>
                    <a:p>
                      <a:pPr algn="ctr"/>
                      <a:r>
                        <a:rPr lang="en-US" dirty="0" smtClean="0"/>
                        <a:t>170</a:t>
                      </a:r>
                      <a:endParaRPr lang="en-US" dirty="0"/>
                    </a:p>
                  </a:txBody>
                  <a:tcPr anchor="ctr"/>
                </a:tc>
                <a:tc>
                  <a:txBody>
                    <a:bodyPr/>
                    <a:lstStyle/>
                    <a:p>
                      <a:pPr algn="ctr"/>
                      <a:r>
                        <a:rPr lang="en-US" b="1" u="sng" dirty="0" smtClean="0">
                          <a:solidFill>
                            <a:srgbClr val="156734"/>
                          </a:solidFill>
                        </a:rPr>
                        <a:t>19</a:t>
                      </a:r>
                      <a:endParaRPr lang="en-US" b="1" u="sng" dirty="0">
                        <a:solidFill>
                          <a:srgbClr val="156734"/>
                        </a:solidFill>
                      </a:endParaRPr>
                    </a:p>
                  </a:txBody>
                  <a:tcPr anchor="ctr"/>
                </a:tc>
                <a:tc>
                  <a:txBody>
                    <a:bodyPr/>
                    <a:lstStyle/>
                    <a:p>
                      <a:pPr algn="ctr"/>
                      <a:r>
                        <a:rPr lang="en-US" b="1" u="sng" dirty="0" smtClean="0">
                          <a:solidFill>
                            <a:schemeClr val="accent4">
                              <a:lumMod val="75000"/>
                            </a:schemeClr>
                          </a:solidFill>
                        </a:rPr>
                        <a:t>HLL</a:t>
                      </a:r>
                      <a:endParaRPr lang="en-US" b="1" u="sng" dirty="0">
                        <a:solidFill>
                          <a:schemeClr val="accent4">
                            <a:lumMod val="75000"/>
                          </a:schemeClr>
                        </a:solidFill>
                      </a:endParaRPr>
                    </a:p>
                  </a:txBody>
                  <a:tcPr anchor="ctr"/>
                </a:tc>
                <a:tc>
                  <a:txBody>
                    <a:bodyPr/>
                    <a:lstStyle/>
                    <a:p>
                      <a:pPr algn="ctr"/>
                      <a:r>
                        <a:rPr lang="en-US" b="1" u="sng" dirty="0" smtClean="0">
                          <a:solidFill>
                            <a:schemeClr val="accent4">
                              <a:lumMod val="75000"/>
                            </a:schemeClr>
                          </a:solidFill>
                        </a:rPr>
                        <a:t>307</a:t>
                      </a:r>
                      <a:endParaRPr lang="en-US" b="1" u="sng" dirty="0">
                        <a:solidFill>
                          <a:schemeClr val="accent4">
                            <a:lumMod val="75000"/>
                          </a:schemeClr>
                        </a:solidFill>
                      </a:endParaRPr>
                    </a:p>
                  </a:txBody>
                  <a:tcPr anchor="ctr"/>
                </a:tc>
              </a:tr>
              <a:tr h="370840">
                <a:tc>
                  <a:txBody>
                    <a:bodyPr/>
                    <a:lstStyle/>
                    <a:p>
                      <a:pPr algn="ctr"/>
                      <a:r>
                        <a:rPr lang="en-US" dirty="0" smtClean="0"/>
                        <a:t>2</a:t>
                      </a:r>
                      <a:endParaRPr lang="en-US" dirty="0"/>
                    </a:p>
                  </a:txBody>
                  <a:tcPr anchor="ctr"/>
                </a:tc>
                <a:tc>
                  <a:txBody>
                    <a:bodyPr/>
                    <a:lstStyle/>
                    <a:p>
                      <a:pPr algn="ctr"/>
                      <a:r>
                        <a:rPr lang="en-US" dirty="0" smtClean="0"/>
                        <a:t>LLM</a:t>
                      </a:r>
                      <a:endParaRPr lang="en-US" dirty="0"/>
                    </a:p>
                  </a:txBody>
                  <a:tcPr anchor="ctr"/>
                </a:tc>
                <a:tc>
                  <a:txBody>
                    <a:bodyPr/>
                    <a:lstStyle/>
                    <a:p>
                      <a:pPr algn="ctr"/>
                      <a:r>
                        <a:rPr lang="en-US" dirty="0" smtClean="0"/>
                        <a:t>88</a:t>
                      </a:r>
                      <a:endParaRPr lang="en-US" dirty="0"/>
                    </a:p>
                  </a:txBody>
                  <a:tcPr anchor="ctr"/>
                </a:tc>
                <a:tc>
                  <a:txBody>
                    <a:bodyPr/>
                    <a:lstStyle/>
                    <a:p>
                      <a:pPr algn="ctr"/>
                      <a:r>
                        <a:rPr lang="en-US" b="1" dirty="0" smtClean="0">
                          <a:solidFill>
                            <a:srgbClr val="156734"/>
                          </a:solidFill>
                        </a:rPr>
                        <a:t>11</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MLM</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204</a:t>
                      </a:r>
                      <a:endParaRPr lang="en-US" b="1" dirty="0">
                        <a:solidFill>
                          <a:schemeClr val="accent4">
                            <a:lumMod val="75000"/>
                          </a:schemeClr>
                        </a:solidFill>
                      </a:endParaRPr>
                    </a:p>
                  </a:txBody>
                  <a:tcPr anchor="ctr"/>
                </a:tc>
                <a:tc>
                  <a:txBody>
                    <a:bodyPr/>
                    <a:lstStyle/>
                    <a:p>
                      <a:pPr algn="ctr"/>
                      <a:r>
                        <a:rPr lang="en-US" dirty="0" smtClean="0"/>
                        <a:t>20</a:t>
                      </a:r>
                      <a:endParaRPr lang="en-US" dirty="0"/>
                    </a:p>
                  </a:txBody>
                  <a:tcPr anchor="ctr"/>
                </a:tc>
                <a:tc>
                  <a:txBody>
                    <a:bodyPr/>
                    <a:lstStyle/>
                    <a:p>
                      <a:pPr algn="ctr"/>
                      <a:r>
                        <a:rPr lang="en-US" dirty="0" smtClean="0"/>
                        <a:t>HLM</a:t>
                      </a:r>
                      <a:endParaRPr lang="en-US" dirty="0"/>
                    </a:p>
                  </a:txBody>
                  <a:tcPr anchor="ctr"/>
                </a:tc>
                <a:tc>
                  <a:txBody>
                    <a:bodyPr/>
                    <a:lstStyle/>
                    <a:p>
                      <a:pPr algn="ctr"/>
                      <a:r>
                        <a:rPr lang="en-US" dirty="0" smtClean="0"/>
                        <a:t>76</a:t>
                      </a:r>
                      <a:endParaRPr lang="en-US" dirty="0"/>
                    </a:p>
                  </a:txBody>
                  <a:tcPr anchor="ctr"/>
                </a:tc>
              </a:tr>
              <a:tr h="370840">
                <a:tc>
                  <a:txBody>
                    <a:bodyPr/>
                    <a:lstStyle/>
                    <a:p>
                      <a:pPr algn="ctr"/>
                      <a:r>
                        <a:rPr lang="en-US" dirty="0" smtClean="0"/>
                        <a:t>3</a:t>
                      </a:r>
                      <a:endParaRPr lang="en-US" dirty="0"/>
                    </a:p>
                  </a:txBody>
                  <a:tcPr anchor="ctr"/>
                </a:tc>
                <a:tc>
                  <a:txBody>
                    <a:bodyPr/>
                    <a:lstStyle/>
                    <a:p>
                      <a:pPr algn="ctr"/>
                      <a:r>
                        <a:rPr lang="en-US" dirty="0" smtClean="0"/>
                        <a:t>LLH</a:t>
                      </a:r>
                      <a:endParaRPr lang="en-US" dirty="0"/>
                    </a:p>
                  </a:txBody>
                  <a:tcPr anchor="ctr"/>
                </a:tc>
                <a:tc>
                  <a:txBody>
                    <a:bodyPr/>
                    <a:lstStyle/>
                    <a:p>
                      <a:pPr algn="ctr"/>
                      <a:r>
                        <a:rPr lang="en-US" dirty="0" smtClean="0"/>
                        <a:t>100</a:t>
                      </a:r>
                      <a:endParaRPr lang="en-US" dirty="0"/>
                    </a:p>
                  </a:txBody>
                  <a:tcPr anchor="ctr"/>
                </a:tc>
                <a:tc>
                  <a:txBody>
                    <a:bodyPr/>
                    <a:lstStyle/>
                    <a:p>
                      <a:pPr algn="ctr"/>
                      <a:r>
                        <a:rPr lang="en-US" dirty="0" smtClean="0"/>
                        <a:t>12</a:t>
                      </a:r>
                      <a:endParaRPr lang="en-US" dirty="0"/>
                    </a:p>
                  </a:txBody>
                  <a:tcPr anchor="ctr"/>
                </a:tc>
                <a:tc>
                  <a:txBody>
                    <a:bodyPr/>
                    <a:lstStyle/>
                    <a:p>
                      <a:pPr algn="ctr"/>
                      <a:r>
                        <a:rPr lang="en-US" dirty="0" smtClean="0"/>
                        <a:t>MLH</a:t>
                      </a:r>
                      <a:endParaRPr lang="en-US" dirty="0"/>
                    </a:p>
                  </a:txBody>
                  <a:tcPr anchor="ctr"/>
                </a:tc>
                <a:tc>
                  <a:txBody>
                    <a:bodyPr/>
                    <a:lstStyle/>
                    <a:p>
                      <a:pPr algn="ctr"/>
                      <a:r>
                        <a:rPr lang="en-US" dirty="0" smtClean="0"/>
                        <a:t>102</a:t>
                      </a:r>
                      <a:endParaRPr lang="en-US" dirty="0"/>
                    </a:p>
                  </a:txBody>
                  <a:tcPr anchor="ctr"/>
                </a:tc>
                <a:tc>
                  <a:txBody>
                    <a:bodyPr/>
                    <a:lstStyle/>
                    <a:p>
                      <a:pPr algn="ctr"/>
                      <a:r>
                        <a:rPr lang="en-US" b="1" i="1" dirty="0" smtClean="0">
                          <a:solidFill>
                            <a:srgbClr val="C00000"/>
                          </a:solidFill>
                        </a:rPr>
                        <a:t>21</a:t>
                      </a:r>
                      <a:endParaRPr lang="en-US" b="1" i="1" dirty="0">
                        <a:solidFill>
                          <a:srgbClr val="C00000"/>
                        </a:solidFill>
                      </a:endParaRPr>
                    </a:p>
                  </a:txBody>
                  <a:tcPr anchor="ctr"/>
                </a:tc>
                <a:tc>
                  <a:txBody>
                    <a:bodyPr/>
                    <a:lstStyle/>
                    <a:p>
                      <a:pPr algn="ctr"/>
                      <a:r>
                        <a:rPr lang="en-US" b="1" i="1" dirty="0" smtClean="0">
                          <a:solidFill>
                            <a:srgbClr val="C00000"/>
                          </a:solidFill>
                        </a:rPr>
                        <a:t>HLH</a:t>
                      </a:r>
                      <a:endParaRPr lang="en-US" b="1" i="1" dirty="0">
                        <a:solidFill>
                          <a:srgbClr val="C00000"/>
                        </a:solidFill>
                      </a:endParaRPr>
                    </a:p>
                  </a:txBody>
                  <a:tcPr anchor="ctr"/>
                </a:tc>
                <a:tc>
                  <a:txBody>
                    <a:bodyPr/>
                    <a:lstStyle/>
                    <a:p>
                      <a:pPr algn="ctr"/>
                      <a:r>
                        <a:rPr lang="en-US" b="1" i="1" dirty="0" smtClean="0">
                          <a:solidFill>
                            <a:srgbClr val="C00000"/>
                          </a:solidFill>
                        </a:rPr>
                        <a:t>27</a:t>
                      </a:r>
                      <a:endParaRPr lang="en-US" b="1" i="1" dirty="0">
                        <a:solidFill>
                          <a:srgbClr val="C00000"/>
                        </a:solidFill>
                      </a:endParaRPr>
                    </a:p>
                  </a:txBody>
                  <a:tcPr anchor="ctr"/>
                </a:tc>
              </a:tr>
              <a:tr h="370840">
                <a:tc>
                  <a:txBody>
                    <a:bodyPr/>
                    <a:lstStyle/>
                    <a:p>
                      <a:pPr algn="ctr"/>
                      <a:r>
                        <a:rPr lang="en-US" dirty="0" smtClean="0"/>
                        <a:t>4</a:t>
                      </a:r>
                      <a:endParaRPr lang="en-US" dirty="0"/>
                    </a:p>
                  </a:txBody>
                  <a:tcPr anchor="ctr"/>
                </a:tc>
                <a:tc>
                  <a:txBody>
                    <a:bodyPr/>
                    <a:lstStyle/>
                    <a:p>
                      <a:pPr algn="ctr"/>
                      <a:r>
                        <a:rPr lang="en-US" dirty="0" smtClean="0"/>
                        <a:t>LML</a:t>
                      </a:r>
                      <a:endParaRPr lang="en-US" dirty="0"/>
                    </a:p>
                  </a:txBody>
                  <a:tcPr anchor="ctr"/>
                </a:tc>
                <a:tc>
                  <a:txBody>
                    <a:bodyPr/>
                    <a:lstStyle/>
                    <a:p>
                      <a:pPr algn="ctr"/>
                      <a:r>
                        <a:rPr lang="en-US" dirty="0" smtClean="0"/>
                        <a:t>61</a:t>
                      </a:r>
                      <a:endParaRPr lang="en-US" dirty="0"/>
                    </a:p>
                  </a:txBody>
                  <a:tcPr anchor="ctr"/>
                </a:tc>
                <a:tc>
                  <a:txBody>
                    <a:bodyPr/>
                    <a:lstStyle/>
                    <a:p>
                      <a:pPr algn="ctr"/>
                      <a:r>
                        <a:rPr lang="en-US" b="1" dirty="0" smtClean="0">
                          <a:solidFill>
                            <a:srgbClr val="156734"/>
                          </a:solidFill>
                        </a:rPr>
                        <a:t>13</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MML</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202</a:t>
                      </a:r>
                      <a:endParaRPr lang="en-US" b="1" dirty="0">
                        <a:solidFill>
                          <a:schemeClr val="accent4">
                            <a:lumMod val="75000"/>
                          </a:schemeClr>
                        </a:solidFill>
                      </a:endParaRPr>
                    </a:p>
                  </a:txBody>
                  <a:tcPr anchor="ctr"/>
                </a:tc>
                <a:tc>
                  <a:txBody>
                    <a:bodyPr/>
                    <a:lstStyle/>
                    <a:p>
                      <a:pPr algn="ctr"/>
                      <a:r>
                        <a:rPr lang="en-US" b="1" dirty="0" smtClean="0">
                          <a:solidFill>
                            <a:srgbClr val="156734"/>
                          </a:solidFill>
                        </a:rPr>
                        <a:t>22</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HML</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217</a:t>
                      </a:r>
                      <a:endParaRPr lang="en-US" b="1" dirty="0">
                        <a:solidFill>
                          <a:schemeClr val="accent4">
                            <a:lumMod val="75000"/>
                          </a:schemeClr>
                        </a:solidFill>
                      </a:endParaRPr>
                    </a:p>
                  </a:txBody>
                  <a:tcPr anchor="ctr"/>
                </a:tc>
              </a:tr>
              <a:tr h="370840">
                <a:tc>
                  <a:txBody>
                    <a:bodyPr/>
                    <a:lstStyle/>
                    <a:p>
                      <a:pPr algn="ctr"/>
                      <a:r>
                        <a:rPr lang="en-US" dirty="0" smtClean="0"/>
                        <a:t>5</a:t>
                      </a:r>
                      <a:endParaRPr lang="en-US" dirty="0"/>
                    </a:p>
                  </a:txBody>
                  <a:tcPr anchor="ctr"/>
                </a:tc>
                <a:tc>
                  <a:txBody>
                    <a:bodyPr/>
                    <a:lstStyle/>
                    <a:p>
                      <a:pPr algn="ctr"/>
                      <a:r>
                        <a:rPr lang="en-US" dirty="0" smtClean="0"/>
                        <a:t>LMM</a:t>
                      </a:r>
                      <a:endParaRPr lang="en-US" dirty="0"/>
                    </a:p>
                  </a:txBody>
                  <a:tcPr anchor="ctr"/>
                </a:tc>
                <a:tc>
                  <a:txBody>
                    <a:bodyPr/>
                    <a:lstStyle/>
                    <a:p>
                      <a:pPr algn="ctr"/>
                      <a:r>
                        <a:rPr lang="en-US" dirty="0" smtClean="0"/>
                        <a:t>170</a:t>
                      </a:r>
                      <a:endParaRPr lang="en-US" dirty="0"/>
                    </a:p>
                  </a:txBody>
                  <a:tcPr anchor="ctr"/>
                </a:tc>
                <a:tc>
                  <a:txBody>
                    <a:bodyPr/>
                    <a:lstStyle/>
                    <a:p>
                      <a:pPr algn="ctr"/>
                      <a:r>
                        <a:rPr lang="en-US" b="1" dirty="0" smtClean="0">
                          <a:solidFill>
                            <a:srgbClr val="156734"/>
                          </a:solidFill>
                        </a:rPr>
                        <a:t>14</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MMM</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227</a:t>
                      </a:r>
                      <a:endParaRPr lang="en-US" b="1" dirty="0">
                        <a:solidFill>
                          <a:schemeClr val="accent4">
                            <a:lumMod val="75000"/>
                          </a:schemeClr>
                        </a:solidFill>
                      </a:endParaRPr>
                    </a:p>
                  </a:txBody>
                  <a:tcPr anchor="ctr"/>
                </a:tc>
                <a:tc>
                  <a:txBody>
                    <a:bodyPr/>
                    <a:lstStyle/>
                    <a:p>
                      <a:pPr algn="ctr"/>
                      <a:r>
                        <a:rPr lang="en-US" dirty="0" smtClean="0"/>
                        <a:t>23</a:t>
                      </a:r>
                      <a:endParaRPr lang="en-US" dirty="0"/>
                    </a:p>
                  </a:txBody>
                  <a:tcPr anchor="ctr"/>
                </a:tc>
                <a:tc>
                  <a:txBody>
                    <a:bodyPr/>
                    <a:lstStyle/>
                    <a:p>
                      <a:pPr algn="ctr"/>
                      <a:r>
                        <a:rPr lang="en-US" dirty="0" smtClean="0"/>
                        <a:t>HMM</a:t>
                      </a:r>
                      <a:endParaRPr lang="en-US" dirty="0"/>
                    </a:p>
                  </a:txBody>
                  <a:tcPr anchor="ctr"/>
                </a:tc>
                <a:tc>
                  <a:txBody>
                    <a:bodyPr/>
                    <a:lstStyle/>
                    <a:p>
                      <a:pPr algn="ctr"/>
                      <a:r>
                        <a:rPr lang="en-US" dirty="0" smtClean="0"/>
                        <a:t>79</a:t>
                      </a:r>
                      <a:endParaRPr lang="en-US" dirty="0"/>
                    </a:p>
                  </a:txBody>
                  <a:tcPr anchor="ctr"/>
                </a:tc>
              </a:tr>
              <a:tr h="370840">
                <a:tc>
                  <a:txBody>
                    <a:bodyPr/>
                    <a:lstStyle/>
                    <a:p>
                      <a:pPr algn="ctr"/>
                      <a:r>
                        <a:rPr lang="en-US" dirty="0" smtClean="0"/>
                        <a:t>6</a:t>
                      </a:r>
                      <a:endParaRPr lang="en-US" dirty="0"/>
                    </a:p>
                  </a:txBody>
                  <a:tcPr anchor="ctr"/>
                </a:tc>
                <a:tc>
                  <a:txBody>
                    <a:bodyPr/>
                    <a:lstStyle/>
                    <a:p>
                      <a:pPr algn="ctr"/>
                      <a:r>
                        <a:rPr lang="en-US" dirty="0" smtClean="0"/>
                        <a:t>LMH</a:t>
                      </a:r>
                      <a:endParaRPr lang="en-US" dirty="0"/>
                    </a:p>
                  </a:txBody>
                  <a:tcPr anchor="ctr"/>
                </a:tc>
                <a:tc>
                  <a:txBody>
                    <a:bodyPr/>
                    <a:lstStyle/>
                    <a:p>
                      <a:pPr algn="ctr"/>
                      <a:r>
                        <a:rPr lang="en-US" dirty="0" smtClean="0"/>
                        <a:t>199</a:t>
                      </a:r>
                      <a:endParaRPr lang="en-US" dirty="0"/>
                    </a:p>
                  </a:txBody>
                  <a:tcPr anchor="ctr"/>
                </a:tc>
                <a:tc>
                  <a:txBody>
                    <a:bodyPr/>
                    <a:lstStyle/>
                    <a:p>
                      <a:pPr algn="ctr"/>
                      <a:r>
                        <a:rPr lang="en-US" dirty="0" smtClean="0"/>
                        <a:t>15</a:t>
                      </a:r>
                      <a:endParaRPr lang="en-US" dirty="0"/>
                    </a:p>
                  </a:txBody>
                  <a:tcPr anchor="ctr"/>
                </a:tc>
                <a:tc>
                  <a:txBody>
                    <a:bodyPr/>
                    <a:lstStyle/>
                    <a:p>
                      <a:pPr algn="ctr"/>
                      <a:r>
                        <a:rPr lang="en-US" dirty="0" smtClean="0"/>
                        <a:t>MMH</a:t>
                      </a:r>
                      <a:endParaRPr lang="en-US" dirty="0"/>
                    </a:p>
                  </a:txBody>
                  <a:tcPr anchor="ctr"/>
                </a:tc>
                <a:tc>
                  <a:txBody>
                    <a:bodyPr/>
                    <a:lstStyle/>
                    <a:p>
                      <a:pPr algn="ctr"/>
                      <a:r>
                        <a:rPr lang="en-US" dirty="0" smtClean="0"/>
                        <a:t>148</a:t>
                      </a:r>
                      <a:endParaRPr lang="en-US" dirty="0"/>
                    </a:p>
                  </a:txBody>
                  <a:tcPr anchor="ctr"/>
                </a:tc>
                <a:tc>
                  <a:txBody>
                    <a:bodyPr/>
                    <a:lstStyle/>
                    <a:p>
                      <a:pPr algn="ctr"/>
                      <a:r>
                        <a:rPr lang="en-US" b="1" i="1" dirty="0" smtClean="0">
                          <a:solidFill>
                            <a:srgbClr val="C00000"/>
                          </a:solidFill>
                        </a:rPr>
                        <a:t>24</a:t>
                      </a:r>
                      <a:endParaRPr lang="en-US" b="1" i="1" dirty="0">
                        <a:solidFill>
                          <a:srgbClr val="C00000"/>
                        </a:solidFill>
                      </a:endParaRPr>
                    </a:p>
                  </a:txBody>
                  <a:tcPr anchor="ctr"/>
                </a:tc>
                <a:tc>
                  <a:txBody>
                    <a:bodyPr/>
                    <a:lstStyle/>
                    <a:p>
                      <a:pPr algn="ctr"/>
                      <a:r>
                        <a:rPr lang="en-US" b="1" i="1" dirty="0" smtClean="0">
                          <a:solidFill>
                            <a:srgbClr val="C00000"/>
                          </a:solidFill>
                        </a:rPr>
                        <a:t>HMH</a:t>
                      </a:r>
                      <a:endParaRPr lang="en-US" b="1" i="1" dirty="0">
                        <a:solidFill>
                          <a:srgbClr val="C00000"/>
                        </a:solidFill>
                      </a:endParaRPr>
                    </a:p>
                  </a:txBody>
                  <a:tcPr anchor="ctr"/>
                </a:tc>
                <a:tc>
                  <a:txBody>
                    <a:bodyPr/>
                    <a:lstStyle/>
                    <a:p>
                      <a:pPr algn="ctr"/>
                      <a:r>
                        <a:rPr lang="en-US" b="1" i="1" dirty="0" smtClean="0">
                          <a:solidFill>
                            <a:srgbClr val="C00000"/>
                          </a:solidFill>
                        </a:rPr>
                        <a:t>40</a:t>
                      </a:r>
                      <a:endParaRPr lang="en-US" b="1" i="1" dirty="0">
                        <a:solidFill>
                          <a:srgbClr val="C00000"/>
                        </a:solidFill>
                      </a:endParaRPr>
                    </a:p>
                  </a:txBody>
                  <a:tcPr anchor="ctr"/>
                </a:tc>
              </a:tr>
              <a:tr h="370840">
                <a:tc>
                  <a:txBody>
                    <a:bodyPr/>
                    <a:lstStyle/>
                    <a:p>
                      <a:pPr algn="ctr"/>
                      <a:r>
                        <a:rPr lang="en-US" b="1" i="1" dirty="0" smtClean="0">
                          <a:solidFill>
                            <a:srgbClr val="C00000"/>
                          </a:solidFill>
                        </a:rPr>
                        <a:t>7</a:t>
                      </a:r>
                      <a:endParaRPr lang="en-US" b="1" i="1" dirty="0">
                        <a:solidFill>
                          <a:srgbClr val="C00000"/>
                        </a:solidFill>
                      </a:endParaRPr>
                    </a:p>
                  </a:txBody>
                  <a:tcPr anchor="ctr"/>
                </a:tc>
                <a:tc>
                  <a:txBody>
                    <a:bodyPr/>
                    <a:lstStyle/>
                    <a:p>
                      <a:pPr algn="ctr"/>
                      <a:r>
                        <a:rPr lang="en-US" b="1" i="1" dirty="0" smtClean="0">
                          <a:solidFill>
                            <a:srgbClr val="C00000"/>
                          </a:solidFill>
                        </a:rPr>
                        <a:t>LHL</a:t>
                      </a:r>
                      <a:endParaRPr lang="en-US" b="1" i="1" dirty="0">
                        <a:solidFill>
                          <a:srgbClr val="C00000"/>
                        </a:solidFill>
                      </a:endParaRPr>
                    </a:p>
                  </a:txBody>
                  <a:tcPr anchor="ctr"/>
                </a:tc>
                <a:tc>
                  <a:txBody>
                    <a:bodyPr/>
                    <a:lstStyle/>
                    <a:p>
                      <a:pPr algn="ctr"/>
                      <a:r>
                        <a:rPr lang="en-US" b="1" i="1" dirty="0" smtClean="0">
                          <a:solidFill>
                            <a:srgbClr val="C00000"/>
                          </a:solidFill>
                        </a:rPr>
                        <a:t>39</a:t>
                      </a:r>
                      <a:endParaRPr lang="en-US" b="1" i="1" dirty="0">
                        <a:solidFill>
                          <a:srgbClr val="C00000"/>
                        </a:solidFill>
                      </a:endParaRPr>
                    </a:p>
                  </a:txBody>
                  <a:tcPr anchor="ctr"/>
                </a:tc>
                <a:tc>
                  <a:txBody>
                    <a:bodyPr/>
                    <a:lstStyle/>
                    <a:p>
                      <a:pPr algn="ctr"/>
                      <a:r>
                        <a:rPr lang="en-US" dirty="0" smtClean="0"/>
                        <a:t>16</a:t>
                      </a:r>
                      <a:endParaRPr lang="en-US" dirty="0"/>
                    </a:p>
                  </a:txBody>
                  <a:tcPr anchor="ctr"/>
                </a:tc>
                <a:tc>
                  <a:txBody>
                    <a:bodyPr/>
                    <a:lstStyle/>
                    <a:p>
                      <a:pPr algn="ctr"/>
                      <a:r>
                        <a:rPr lang="en-US" dirty="0" smtClean="0"/>
                        <a:t>MHL</a:t>
                      </a:r>
                      <a:endParaRPr lang="en-US" dirty="0"/>
                    </a:p>
                  </a:txBody>
                  <a:tcPr anchor="ctr"/>
                </a:tc>
                <a:tc>
                  <a:txBody>
                    <a:bodyPr/>
                    <a:lstStyle/>
                    <a:p>
                      <a:pPr algn="ctr"/>
                      <a:r>
                        <a:rPr lang="en-US" dirty="0" smtClean="0"/>
                        <a:t>73</a:t>
                      </a:r>
                      <a:endParaRPr lang="en-US" dirty="0"/>
                    </a:p>
                  </a:txBody>
                  <a:tcPr anchor="ctr"/>
                </a:tc>
                <a:tc>
                  <a:txBody>
                    <a:bodyPr/>
                    <a:lstStyle/>
                    <a:p>
                      <a:pPr algn="ctr"/>
                      <a:r>
                        <a:rPr lang="en-US" dirty="0" smtClean="0"/>
                        <a:t>25</a:t>
                      </a:r>
                      <a:endParaRPr lang="en-US" dirty="0"/>
                    </a:p>
                  </a:txBody>
                  <a:tcPr anchor="ctr"/>
                </a:tc>
                <a:tc>
                  <a:txBody>
                    <a:bodyPr/>
                    <a:lstStyle/>
                    <a:p>
                      <a:pPr algn="ctr"/>
                      <a:r>
                        <a:rPr lang="en-US" dirty="0" smtClean="0"/>
                        <a:t>HHL</a:t>
                      </a:r>
                      <a:endParaRPr lang="en-US" dirty="0"/>
                    </a:p>
                  </a:txBody>
                  <a:tcPr anchor="ctr"/>
                </a:tc>
                <a:tc>
                  <a:txBody>
                    <a:bodyPr/>
                    <a:lstStyle/>
                    <a:p>
                      <a:pPr algn="ctr"/>
                      <a:r>
                        <a:rPr lang="en-US" dirty="0" smtClean="0"/>
                        <a:t>64</a:t>
                      </a:r>
                      <a:endParaRPr lang="en-US" dirty="0"/>
                    </a:p>
                  </a:txBody>
                  <a:tcPr anchor="ctr"/>
                </a:tc>
              </a:tr>
              <a:tr h="370840">
                <a:tc>
                  <a:txBody>
                    <a:bodyPr/>
                    <a:lstStyle/>
                    <a:p>
                      <a:pPr algn="ctr"/>
                      <a:r>
                        <a:rPr lang="en-US" dirty="0" smtClean="0"/>
                        <a:t>8</a:t>
                      </a:r>
                      <a:endParaRPr lang="en-US" dirty="0"/>
                    </a:p>
                  </a:txBody>
                  <a:tcPr anchor="ctr"/>
                </a:tc>
                <a:tc>
                  <a:txBody>
                    <a:bodyPr/>
                    <a:lstStyle/>
                    <a:p>
                      <a:pPr algn="ctr"/>
                      <a:r>
                        <a:rPr lang="en-US" dirty="0" smtClean="0"/>
                        <a:t>LHM</a:t>
                      </a:r>
                      <a:endParaRPr lang="en-US" dirty="0"/>
                    </a:p>
                  </a:txBody>
                  <a:tcPr anchor="ctr"/>
                </a:tc>
                <a:tc>
                  <a:txBody>
                    <a:bodyPr/>
                    <a:lstStyle/>
                    <a:p>
                      <a:pPr algn="ctr"/>
                      <a:r>
                        <a:rPr lang="en-US" dirty="0" smtClean="0"/>
                        <a:t>111</a:t>
                      </a:r>
                      <a:endParaRPr lang="en-US" dirty="0"/>
                    </a:p>
                  </a:txBody>
                  <a:tcPr anchor="ctr"/>
                </a:tc>
                <a:tc>
                  <a:txBody>
                    <a:bodyPr/>
                    <a:lstStyle/>
                    <a:p>
                      <a:pPr algn="ctr"/>
                      <a:r>
                        <a:rPr lang="en-US" dirty="0" smtClean="0"/>
                        <a:t>17</a:t>
                      </a:r>
                      <a:endParaRPr lang="en-US" dirty="0"/>
                    </a:p>
                  </a:txBody>
                  <a:tcPr anchor="ctr"/>
                </a:tc>
                <a:tc>
                  <a:txBody>
                    <a:bodyPr/>
                    <a:lstStyle/>
                    <a:p>
                      <a:pPr algn="ctr"/>
                      <a:r>
                        <a:rPr lang="en-US" dirty="0" smtClean="0"/>
                        <a:t>MHM</a:t>
                      </a:r>
                      <a:endParaRPr lang="en-US" dirty="0"/>
                    </a:p>
                  </a:txBody>
                  <a:tcPr anchor="ctr"/>
                </a:tc>
                <a:tc>
                  <a:txBody>
                    <a:bodyPr/>
                    <a:lstStyle/>
                    <a:p>
                      <a:pPr algn="ctr"/>
                      <a:r>
                        <a:rPr lang="en-US" dirty="0" smtClean="0"/>
                        <a:t>166</a:t>
                      </a:r>
                      <a:endParaRPr lang="en-US" dirty="0"/>
                    </a:p>
                  </a:txBody>
                  <a:tcPr anchor="ctr"/>
                </a:tc>
                <a:tc>
                  <a:txBody>
                    <a:bodyPr/>
                    <a:lstStyle/>
                    <a:p>
                      <a:pPr algn="ctr"/>
                      <a:r>
                        <a:rPr lang="en-US" dirty="0" smtClean="0"/>
                        <a:t>26</a:t>
                      </a:r>
                      <a:endParaRPr lang="en-US" dirty="0"/>
                    </a:p>
                  </a:txBody>
                  <a:tcPr anchor="ctr"/>
                </a:tc>
                <a:tc>
                  <a:txBody>
                    <a:bodyPr/>
                    <a:lstStyle/>
                    <a:p>
                      <a:pPr algn="ctr"/>
                      <a:r>
                        <a:rPr lang="en-US" dirty="0" smtClean="0"/>
                        <a:t>HHM</a:t>
                      </a:r>
                      <a:endParaRPr lang="en-US" dirty="0"/>
                    </a:p>
                  </a:txBody>
                  <a:tcPr anchor="ctr"/>
                </a:tc>
                <a:tc>
                  <a:txBody>
                    <a:bodyPr/>
                    <a:lstStyle/>
                    <a:p>
                      <a:pPr algn="ctr"/>
                      <a:r>
                        <a:rPr lang="en-US" dirty="0" smtClean="0"/>
                        <a:t>64</a:t>
                      </a:r>
                      <a:endParaRPr lang="en-US" dirty="0"/>
                    </a:p>
                  </a:txBody>
                  <a:tcPr anchor="ctr"/>
                </a:tc>
              </a:tr>
              <a:tr h="370840">
                <a:tc>
                  <a:txBody>
                    <a:bodyPr/>
                    <a:lstStyle/>
                    <a:p>
                      <a:pPr algn="ctr"/>
                      <a:r>
                        <a:rPr lang="en-US" dirty="0" smtClean="0"/>
                        <a:t>9</a:t>
                      </a:r>
                      <a:endParaRPr lang="en-US" dirty="0"/>
                    </a:p>
                  </a:txBody>
                  <a:tcPr anchor="ctr"/>
                </a:tc>
                <a:tc>
                  <a:txBody>
                    <a:bodyPr/>
                    <a:lstStyle/>
                    <a:p>
                      <a:pPr algn="ctr"/>
                      <a:r>
                        <a:rPr lang="en-US" dirty="0" smtClean="0"/>
                        <a:t>LHH</a:t>
                      </a:r>
                      <a:endParaRPr lang="en-US" dirty="0"/>
                    </a:p>
                  </a:txBody>
                  <a:tcPr anchor="ctr"/>
                </a:tc>
                <a:tc>
                  <a:txBody>
                    <a:bodyPr/>
                    <a:lstStyle/>
                    <a:p>
                      <a:pPr algn="ctr"/>
                      <a:r>
                        <a:rPr lang="en-US" dirty="0" smtClean="0"/>
                        <a:t>140</a:t>
                      </a:r>
                      <a:endParaRPr lang="en-US" dirty="0"/>
                    </a:p>
                  </a:txBody>
                  <a:tcPr anchor="ctr"/>
                </a:tc>
                <a:tc>
                  <a:txBody>
                    <a:bodyPr/>
                    <a:lstStyle/>
                    <a:p>
                      <a:pPr algn="ctr"/>
                      <a:r>
                        <a:rPr lang="en-US" dirty="0" smtClean="0"/>
                        <a:t>18</a:t>
                      </a:r>
                      <a:endParaRPr lang="en-US" dirty="0"/>
                    </a:p>
                  </a:txBody>
                  <a:tcPr anchor="ctr"/>
                </a:tc>
                <a:tc>
                  <a:txBody>
                    <a:bodyPr/>
                    <a:lstStyle/>
                    <a:p>
                      <a:pPr algn="ctr"/>
                      <a:r>
                        <a:rPr lang="en-US" dirty="0" smtClean="0"/>
                        <a:t>MHH</a:t>
                      </a:r>
                      <a:endParaRPr lang="en-US" dirty="0"/>
                    </a:p>
                  </a:txBody>
                  <a:tcPr anchor="ctr"/>
                </a:tc>
                <a:tc>
                  <a:txBody>
                    <a:bodyPr/>
                    <a:lstStyle/>
                    <a:p>
                      <a:pPr algn="ctr"/>
                      <a:r>
                        <a:rPr lang="en-US" dirty="0" smtClean="0"/>
                        <a:t>153</a:t>
                      </a:r>
                      <a:endParaRPr lang="en-US" dirty="0"/>
                    </a:p>
                  </a:txBody>
                  <a:tcPr anchor="ctr"/>
                </a:tc>
                <a:tc>
                  <a:txBody>
                    <a:bodyPr/>
                    <a:lstStyle/>
                    <a:p>
                      <a:pPr algn="ctr"/>
                      <a:r>
                        <a:rPr lang="en-US" dirty="0" smtClean="0"/>
                        <a:t>27</a:t>
                      </a:r>
                      <a:endParaRPr lang="en-US" dirty="0"/>
                    </a:p>
                  </a:txBody>
                  <a:tcPr anchor="ctr"/>
                </a:tc>
                <a:tc>
                  <a:txBody>
                    <a:bodyPr/>
                    <a:lstStyle/>
                    <a:p>
                      <a:pPr algn="ctr"/>
                      <a:r>
                        <a:rPr lang="en-US" dirty="0" smtClean="0"/>
                        <a:t>HHH</a:t>
                      </a:r>
                      <a:endParaRPr lang="en-US" dirty="0"/>
                    </a:p>
                  </a:txBody>
                  <a:tcPr anchor="ctr"/>
                </a:tc>
                <a:tc>
                  <a:txBody>
                    <a:bodyPr/>
                    <a:lstStyle/>
                    <a:p>
                      <a:pPr algn="ctr"/>
                      <a:r>
                        <a:rPr lang="en-US" dirty="0" smtClean="0"/>
                        <a:t>50</a:t>
                      </a:r>
                      <a:endParaRPr lang="en-US" dirty="0"/>
                    </a:p>
                  </a:txBody>
                  <a:tcPr anchor="ctr"/>
                </a:tc>
              </a:tr>
            </a:tbl>
          </a:graphicData>
        </a:graphic>
      </p:graphicFrame>
      <p:graphicFrame>
        <p:nvGraphicFramePr>
          <p:cNvPr id="9" name="Table 8"/>
          <p:cNvGraphicFramePr>
            <a:graphicFrameLocks noGrp="1"/>
          </p:cNvGraphicFramePr>
          <p:nvPr/>
        </p:nvGraphicFramePr>
        <p:xfrm>
          <a:off x="457200" y="5486400"/>
          <a:ext cx="8153400" cy="1285240"/>
        </p:xfrm>
        <a:graphic>
          <a:graphicData uri="http://schemas.openxmlformats.org/drawingml/2006/table">
            <a:tbl>
              <a:tblPr firstRow="1" bandRow="1">
                <a:tableStyleId>{00A15C55-8517-42AA-B614-E9B94910E393}</a:tableStyleId>
              </a:tblPr>
              <a:tblGrid>
                <a:gridCol w="2038350"/>
                <a:gridCol w="2038350"/>
                <a:gridCol w="2038350"/>
                <a:gridCol w="2038350"/>
              </a:tblGrid>
              <a:tr h="370840">
                <a:tc>
                  <a:txBody>
                    <a:bodyPr/>
                    <a:lstStyle/>
                    <a:p>
                      <a:pPr algn="ctr"/>
                      <a:r>
                        <a:rPr lang="en-US" dirty="0" smtClean="0"/>
                        <a:t>27 strata (all levels allowed)</a:t>
                      </a:r>
                      <a:endParaRPr lang="en-US" dirty="0"/>
                    </a:p>
                  </a:txBody>
                  <a:tcPr anchor="ctr"/>
                </a:tc>
                <a:tc>
                  <a:txBody>
                    <a:bodyPr/>
                    <a:lstStyle/>
                    <a:p>
                      <a:pPr algn="ctr"/>
                      <a:r>
                        <a:rPr lang="en-US" dirty="0" smtClean="0"/>
                        <a:t>20 strata (max one</a:t>
                      </a:r>
                      <a:r>
                        <a:rPr lang="en-US" baseline="0" dirty="0" smtClean="0"/>
                        <a:t> LOW at a time)</a:t>
                      </a:r>
                      <a:endParaRPr lang="en-US" dirty="0"/>
                    </a:p>
                  </a:txBody>
                  <a:tcPr anchor="ctr"/>
                </a:tc>
                <a:tc>
                  <a:txBody>
                    <a:bodyPr/>
                    <a:lstStyle/>
                    <a:p>
                      <a:pPr algn="ctr"/>
                      <a:r>
                        <a:rPr lang="en-US" dirty="0" smtClean="0"/>
                        <a:t>16 strata (max one LOW, min one HIGH at a</a:t>
                      </a:r>
                      <a:r>
                        <a:rPr lang="en-US" baseline="0" dirty="0" smtClean="0"/>
                        <a:t> time)</a:t>
                      </a:r>
                      <a:endParaRPr lang="en-US" dirty="0"/>
                    </a:p>
                  </a:txBody>
                  <a:tcPr anchor="ctr"/>
                </a:tc>
                <a:tc>
                  <a:txBody>
                    <a:bodyPr/>
                    <a:lstStyle/>
                    <a:p>
                      <a:pPr algn="ctr"/>
                      <a:r>
                        <a:rPr lang="en-US" dirty="0" smtClean="0"/>
                        <a:t>8 strata</a:t>
                      </a:r>
                      <a:r>
                        <a:rPr lang="en-US" baseline="0" dirty="0" smtClean="0"/>
                        <a:t> (now LOW allowed)</a:t>
                      </a:r>
                      <a:endParaRPr lang="en-US" dirty="0"/>
                    </a:p>
                  </a:txBody>
                  <a:tcPr anchor="ctr"/>
                </a:tc>
              </a:tr>
              <a:tr h="370840">
                <a:tc>
                  <a:txBody>
                    <a:bodyPr/>
                    <a:lstStyle/>
                    <a:p>
                      <a:pPr algn="ctr"/>
                      <a:r>
                        <a:rPr lang="en-US" dirty="0" smtClean="0"/>
                        <a:t>3,303 (100%)</a:t>
                      </a:r>
                      <a:endParaRPr lang="en-US" dirty="0"/>
                    </a:p>
                  </a:txBody>
                  <a:tcPr anchor="ctr"/>
                </a:tc>
                <a:tc>
                  <a:txBody>
                    <a:bodyPr/>
                    <a:lstStyle/>
                    <a:p>
                      <a:pPr algn="ctr"/>
                      <a:r>
                        <a:rPr lang="en-US" dirty="0" smtClean="0"/>
                        <a:t>2,512 (76%)</a:t>
                      </a:r>
                      <a:endParaRPr lang="en-US" dirty="0"/>
                    </a:p>
                  </a:txBody>
                  <a:tcPr anchor="ctr"/>
                </a:tc>
                <a:tc>
                  <a:txBody>
                    <a:bodyPr/>
                    <a:lstStyle/>
                    <a:p>
                      <a:pPr algn="ctr"/>
                      <a:r>
                        <a:rPr lang="en-US" dirty="0" smtClean="0"/>
                        <a:t>1,936 (59%)</a:t>
                      </a:r>
                      <a:endParaRPr lang="en-US" dirty="0"/>
                    </a:p>
                  </a:txBody>
                  <a:tcPr anchor="ctr"/>
                </a:tc>
                <a:tc>
                  <a:txBody>
                    <a:bodyPr/>
                    <a:lstStyle/>
                    <a:p>
                      <a:pPr algn="ctr"/>
                      <a:r>
                        <a:rPr lang="en-US" dirty="0" smtClean="0"/>
                        <a:t>927 (28%)</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sz="2800" dirty="0" smtClean="0"/>
              <a:t>[Agricultural potential]x[Market </a:t>
            </a:r>
            <a:r>
              <a:rPr lang="en-US" sz="2800" dirty="0" err="1" smtClean="0"/>
              <a:t>acces</a:t>
            </a:r>
            <a:r>
              <a:rPr lang="en-US" sz="2800" dirty="0" smtClean="0"/>
              <a:t>]x[Population density] strata (Southern Mali): total population counts (2005)</a:t>
            </a:r>
            <a:endParaRPr lang="en-US" sz="2800" dirty="0"/>
          </a:p>
        </p:txBody>
      </p:sp>
      <p:graphicFrame>
        <p:nvGraphicFramePr>
          <p:cNvPr id="8" name="Content Placeholder 7"/>
          <p:cNvGraphicFramePr>
            <a:graphicFrameLocks noGrp="1"/>
          </p:cNvGraphicFramePr>
          <p:nvPr>
            <p:ph idx="1"/>
          </p:nvPr>
        </p:nvGraphicFramePr>
        <p:xfrm>
          <a:off x="457200" y="1600200"/>
          <a:ext cx="8143200" cy="3708400"/>
        </p:xfrm>
        <a:graphic>
          <a:graphicData uri="http://schemas.openxmlformats.org/drawingml/2006/table">
            <a:tbl>
              <a:tblPr firstRow="1" bandRow="1">
                <a:tableStyleId>{5C22544A-7EE6-4342-B048-85BDC9FD1C3A}</a:tableStyleId>
              </a:tblPr>
              <a:tblGrid>
                <a:gridCol w="914400"/>
                <a:gridCol w="792000"/>
                <a:gridCol w="1008000"/>
                <a:gridCol w="914400"/>
                <a:gridCol w="792000"/>
                <a:gridCol w="1008000"/>
                <a:gridCol w="914400"/>
                <a:gridCol w="792000"/>
                <a:gridCol w="1008000"/>
              </a:tblGrid>
              <a:tr h="370840">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c>
                  <a:txBody>
                    <a:bodyPr/>
                    <a:lstStyle/>
                    <a:p>
                      <a:pPr algn="ctr"/>
                      <a:r>
                        <a:rPr lang="en-US" b="1" dirty="0" smtClean="0"/>
                        <a:t>Class#</a:t>
                      </a:r>
                      <a:endParaRPr lang="en-US" b="1" dirty="0"/>
                    </a:p>
                  </a:txBody>
                  <a:tcPr anchor="ctr"/>
                </a:tc>
                <a:tc>
                  <a:txBody>
                    <a:bodyPr/>
                    <a:lstStyle/>
                    <a:p>
                      <a:pPr algn="ctr"/>
                      <a:r>
                        <a:rPr lang="en-US" b="1" dirty="0" smtClean="0"/>
                        <a:t>AMP</a:t>
                      </a:r>
                      <a:endParaRPr lang="en-US" b="1" dirty="0"/>
                    </a:p>
                  </a:txBody>
                  <a:tcPr anchor="ctr"/>
                </a:tc>
                <a:tc>
                  <a:txBody>
                    <a:bodyPr/>
                    <a:lstStyle/>
                    <a:p>
                      <a:pPr algn="ctr"/>
                      <a:r>
                        <a:rPr lang="en-US" b="1" dirty="0" smtClean="0"/>
                        <a:t>#villages</a:t>
                      </a:r>
                      <a:endParaRPr lang="en-US" b="1" dirty="0"/>
                    </a:p>
                  </a:txBody>
                  <a:tcPr anchor="ctr"/>
                </a:tc>
              </a:tr>
              <a:tr h="370840">
                <a:tc>
                  <a:txBody>
                    <a:bodyPr/>
                    <a:lstStyle/>
                    <a:p>
                      <a:pPr algn="ctr"/>
                      <a:r>
                        <a:rPr lang="en-US" b="1" i="1" u="sng" dirty="0" smtClean="0">
                          <a:solidFill>
                            <a:srgbClr val="C00000"/>
                          </a:solidFill>
                        </a:rPr>
                        <a:t>1</a:t>
                      </a:r>
                      <a:endParaRPr lang="en-US" b="1" i="1" u="sng" dirty="0">
                        <a:solidFill>
                          <a:srgbClr val="C00000"/>
                        </a:solidFill>
                      </a:endParaRPr>
                    </a:p>
                  </a:txBody>
                  <a:tcPr anchor="ctr"/>
                </a:tc>
                <a:tc>
                  <a:txBody>
                    <a:bodyPr/>
                    <a:lstStyle/>
                    <a:p>
                      <a:pPr algn="ctr"/>
                      <a:r>
                        <a:rPr lang="en-US" b="1" i="1" u="sng" dirty="0" smtClean="0">
                          <a:solidFill>
                            <a:srgbClr val="C00000"/>
                          </a:solidFill>
                        </a:rPr>
                        <a:t>LLL</a:t>
                      </a:r>
                    </a:p>
                  </a:txBody>
                  <a:tcPr anchor="ctr"/>
                </a:tc>
                <a:tc>
                  <a:txBody>
                    <a:bodyPr/>
                    <a:lstStyle/>
                    <a:p>
                      <a:pPr algn="ctr"/>
                      <a:r>
                        <a:rPr lang="en-US" b="1" i="1" u="sng" dirty="0" smtClean="0">
                          <a:solidFill>
                            <a:srgbClr val="C00000"/>
                          </a:solidFill>
                        </a:rPr>
                        <a:t>17,322</a:t>
                      </a:r>
                      <a:endParaRPr lang="en-US" b="1" i="1" u="sng" dirty="0">
                        <a:solidFill>
                          <a:srgbClr val="C00000"/>
                        </a:solidFill>
                      </a:endParaRPr>
                    </a:p>
                  </a:txBody>
                  <a:tcPr anchor="ctr"/>
                </a:tc>
                <a:tc>
                  <a:txBody>
                    <a:bodyPr/>
                    <a:lstStyle/>
                    <a:p>
                      <a:pPr algn="ctr"/>
                      <a:r>
                        <a:rPr lang="en-US" dirty="0" smtClean="0"/>
                        <a:t>10</a:t>
                      </a:r>
                      <a:endParaRPr lang="en-US" dirty="0"/>
                    </a:p>
                  </a:txBody>
                  <a:tcPr anchor="ctr"/>
                </a:tc>
                <a:tc>
                  <a:txBody>
                    <a:bodyPr/>
                    <a:lstStyle/>
                    <a:p>
                      <a:pPr algn="ctr"/>
                      <a:r>
                        <a:rPr lang="en-US" dirty="0" smtClean="0"/>
                        <a:t>MLL</a:t>
                      </a:r>
                      <a:endParaRPr lang="en-US" dirty="0"/>
                    </a:p>
                  </a:txBody>
                  <a:tcPr anchor="ctr"/>
                </a:tc>
                <a:tc>
                  <a:txBody>
                    <a:bodyPr/>
                    <a:lstStyle/>
                    <a:p>
                      <a:pPr algn="ctr"/>
                      <a:r>
                        <a:rPr lang="en-US" dirty="0" smtClean="0"/>
                        <a:t>121,416</a:t>
                      </a:r>
                      <a:endParaRPr lang="en-US" dirty="0"/>
                    </a:p>
                  </a:txBody>
                  <a:tcPr anchor="ctr"/>
                </a:tc>
                <a:tc>
                  <a:txBody>
                    <a:bodyPr/>
                    <a:lstStyle/>
                    <a:p>
                      <a:pPr algn="ctr"/>
                      <a:r>
                        <a:rPr lang="en-US" b="0" u="none" dirty="0" smtClean="0">
                          <a:solidFill>
                            <a:schemeClr val="tx1"/>
                          </a:solidFill>
                        </a:rPr>
                        <a:t>19</a:t>
                      </a:r>
                      <a:endParaRPr lang="en-US" b="0" u="none" dirty="0">
                        <a:solidFill>
                          <a:schemeClr val="tx1"/>
                        </a:solidFill>
                      </a:endParaRPr>
                    </a:p>
                  </a:txBody>
                  <a:tcPr anchor="ctr"/>
                </a:tc>
                <a:tc>
                  <a:txBody>
                    <a:bodyPr/>
                    <a:lstStyle/>
                    <a:p>
                      <a:pPr algn="ctr"/>
                      <a:r>
                        <a:rPr lang="en-US" b="0" u="none" dirty="0" smtClean="0">
                          <a:solidFill>
                            <a:schemeClr val="tx1"/>
                          </a:solidFill>
                        </a:rPr>
                        <a:t>HLL</a:t>
                      </a:r>
                      <a:endParaRPr lang="en-US" b="0" u="none" dirty="0">
                        <a:solidFill>
                          <a:schemeClr val="tx1"/>
                        </a:solidFill>
                      </a:endParaRPr>
                    </a:p>
                  </a:txBody>
                  <a:tcPr anchor="ctr"/>
                </a:tc>
                <a:tc>
                  <a:txBody>
                    <a:bodyPr/>
                    <a:lstStyle/>
                    <a:p>
                      <a:pPr algn="ctr"/>
                      <a:r>
                        <a:rPr lang="en-US" b="0" u="none" dirty="0" smtClean="0">
                          <a:solidFill>
                            <a:schemeClr val="tx1"/>
                          </a:solidFill>
                        </a:rPr>
                        <a:t>206,733</a:t>
                      </a:r>
                      <a:endParaRPr lang="en-US" b="0" u="none" dirty="0">
                        <a:solidFill>
                          <a:schemeClr val="tx1"/>
                        </a:solidFill>
                      </a:endParaRPr>
                    </a:p>
                  </a:txBody>
                  <a:tcPr anchor="ctr"/>
                </a:tc>
              </a:tr>
              <a:tr h="370840">
                <a:tc>
                  <a:txBody>
                    <a:bodyPr/>
                    <a:lstStyle/>
                    <a:p>
                      <a:pPr algn="ctr"/>
                      <a:r>
                        <a:rPr lang="en-US" dirty="0" smtClean="0"/>
                        <a:t>2</a:t>
                      </a:r>
                      <a:endParaRPr lang="en-US" dirty="0"/>
                    </a:p>
                  </a:txBody>
                  <a:tcPr anchor="ctr"/>
                </a:tc>
                <a:tc>
                  <a:txBody>
                    <a:bodyPr/>
                    <a:lstStyle/>
                    <a:p>
                      <a:pPr algn="ctr"/>
                      <a:r>
                        <a:rPr lang="en-US" dirty="0" smtClean="0"/>
                        <a:t>LLM</a:t>
                      </a:r>
                      <a:endParaRPr lang="en-US" dirty="0"/>
                    </a:p>
                  </a:txBody>
                  <a:tcPr anchor="ctr"/>
                </a:tc>
                <a:tc>
                  <a:txBody>
                    <a:bodyPr/>
                    <a:lstStyle/>
                    <a:p>
                      <a:pPr algn="ctr"/>
                      <a:r>
                        <a:rPr lang="en-US" dirty="0" smtClean="0"/>
                        <a:t>61,550</a:t>
                      </a:r>
                      <a:endParaRPr lang="en-US" dirty="0"/>
                    </a:p>
                  </a:txBody>
                  <a:tcPr anchor="ctr"/>
                </a:tc>
                <a:tc>
                  <a:txBody>
                    <a:bodyPr/>
                    <a:lstStyle/>
                    <a:p>
                      <a:pPr algn="ctr"/>
                      <a:r>
                        <a:rPr lang="en-US" b="0" dirty="0" smtClean="0">
                          <a:solidFill>
                            <a:schemeClr val="tx1"/>
                          </a:solidFill>
                        </a:rPr>
                        <a:t>11</a:t>
                      </a:r>
                      <a:endParaRPr lang="en-US" b="0" dirty="0">
                        <a:solidFill>
                          <a:schemeClr val="tx1"/>
                        </a:solidFill>
                      </a:endParaRPr>
                    </a:p>
                  </a:txBody>
                  <a:tcPr anchor="ctr"/>
                </a:tc>
                <a:tc>
                  <a:txBody>
                    <a:bodyPr/>
                    <a:lstStyle/>
                    <a:p>
                      <a:pPr algn="ctr"/>
                      <a:r>
                        <a:rPr lang="en-US" b="0" dirty="0" smtClean="0">
                          <a:solidFill>
                            <a:schemeClr val="tx1"/>
                          </a:solidFill>
                        </a:rPr>
                        <a:t>MLM</a:t>
                      </a:r>
                      <a:endParaRPr lang="en-US" b="0" dirty="0">
                        <a:solidFill>
                          <a:schemeClr val="tx1"/>
                        </a:solidFill>
                      </a:endParaRPr>
                    </a:p>
                  </a:txBody>
                  <a:tcPr anchor="ctr"/>
                </a:tc>
                <a:tc>
                  <a:txBody>
                    <a:bodyPr/>
                    <a:lstStyle/>
                    <a:p>
                      <a:pPr algn="ctr"/>
                      <a:r>
                        <a:rPr lang="en-US" b="0" dirty="0" smtClean="0">
                          <a:solidFill>
                            <a:schemeClr val="tx1"/>
                          </a:solidFill>
                        </a:rPr>
                        <a:t>193,946</a:t>
                      </a:r>
                      <a:endParaRPr lang="en-US" b="0" dirty="0">
                        <a:solidFill>
                          <a:schemeClr val="tx1"/>
                        </a:solidFill>
                      </a:endParaRPr>
                    </a:p>
                  </a:txBody>
                  <a:tcPr anchor="ctr"/>
                </a:tc>
                <a:tc>
                  <a:txBody>
                    <a:bodyPr/>
                    <a:lstStyle/>
                    <a:p>
                      <a:pPr algn="ctr"/>
                      <a:r>
                        <a:rPr lang="en-US" dirty="0" smtClean="0"/>
                        <a:t>20</a:t>
                      </a:r>
                      <a:endParaRPr lang="en-US" dirty="0"/>
                    </a:p>
                  </a:txBody>
                  <a:tcPr anchor="ctr"/>
                </a:tc>
                <a:tc>
                  <a:txBody>
                    <a:bodyPr/>
                    <a:lstStyle/>
                    <a:p>
                      <a:pPr algn="ctr"/>
                      <a:r>
                        <a:rPr lang="en-US" dirty="0" smtClean="0"/>
                        <a:t>HLM</a:t>
                      </a:r>
                      <a:endParaRPr lang="en-US" dirty="0"/>
                    </a:p>
                  </a:txBody>
                  <a:tcPr anchor="ctr"/>
                </a:tc>
                <a:tc>
                  <a:txBody>
                    <a:bodyPr/>
                    <a:lstStyle/>
                    <a:p>
                      <a:pPr algn="ctr"/>
                      <a:r>
                        <a:rPr lang="en-US" dirty="0" smtClean="0"/>
                        <a:t>64,003</a:t>
                      </a:r>
                      <a:endParaRPr lang="en-US" dirty="0"/>
                    </a:p>
                  </a:txBody>
                  <a:tcPr anchor="ctr"/>
                </a:tc>
              </a:tr>
              <a:tr h="370840">
                <a:tc>
                  <a:txBody>
                    <a:bodyPr/>
                    <a:lstStyle/>
                    <a:p>
                      <a:pPr algn="ctr"/>
                      <a:r>
                        <a:rPr lang="en-US" dirty="0" smtClean="0"/>
                        <a:t>3</a:t>
                      </a:r>
                      <a:endParaRPr lang="en-US" dirty="0"/>
                    </a:p>
                  </a:txBody>
                  <a:tcPr anchor="ctr"/>
                </a:tc>
                <a:tc>
                  <a:txBody>
                    <a:bodyPr/>
                    <a:lstStyle/>
                    <a:p>
                      <a:pPr algn="ctr"/>
                      <a:r>
                        <a:rPr lang="en-US" dirty="0" smtClean="0"/>
                        <a:t>LLH</a:t>
                      </a:r>
                      <a:endParaRPr lang="en-US" dirty="0"/>
                    </a:p>
                  </a:txBody>
                  <a:tcPr anchor="ctr"/>
                </a:tc>
                <a:tc>
                  <a:txBody>
                    <a:bodyPr/>
                    <a:lstStyle/>
                    <a:p>
                      <a:pPr algn="ctr"/>
                      <a:r>
                        <a:rPr lang="en-US" dirty="0" smtClean="0"/>
                        <a:t>61,114</a:t>
                      </a:r>
                      <a:endParaRPr lang="en-US" dirty="0"/>
                    </a:p>
                  </a:txBody>
                  <a:tcPr anchor="ctr"/>
                </a:tc>
                <a:tc>
                  <a:txBody>
                    <a:bodyPr/>
                    <a:lstStyle/>
                    <a:p>
                      <a:pPr algn="ctr"/>
                      <a:r>
                        <a:rPr lang="en-US" dirty="0" smtClean="0"/>
                        <a:t>12</a:t>
                      </a:r>
                      <a:endParaRPr lang="en-US" dirty="0"/>
                    </a:p>
                  </a:txBody>
                  <a:tcPr anchor="ctr"/>
                </a:tc>
                <a:tc>
                  <a:txBody>
                    <a:bodyPr/>
                    <a:lstStyle/>
                    <a:p>
                      <a:pPr algn="ctr"/>
                      <a:r>
                        <a:rPr lang="en-US" dirty="0" smtClean="0"/>
                        <a:t>MLH</a:t>
                      </a:r>
                      <a:endParaRPr lang="en-US" dirty="0"/>
                    </a:p>
                  </a:txBody>
                  <a:tcPr anchor="ctr"/>
                </a:tc>
                <a:tc>
                  <a:txBody>
                    <a:bodyPr/>
                    <a:lstStyle/>
                    <a:p>
                      <a:pPr algn="ctr"/>
                      <a:r>
                        <a:rPr lang="en-US" dirty="0" smtClean="0"/>
                        <a:t>126,977</a:t>
                      </a:r>
                      <a:endParaRPr lang="en-US" dirty="0"/>
                    </a:p>
                  </a:txBody>
                  <a:tcPr anchor="ctr"/>
                </a:tc>
                <a:tc>
                  <a:txBody>
                    <a:bodyPr/>
                    <a:lstStyle/>
                    <a:p>
                      <a:pPr algn="ctr"/>
                      <a:r>
                        <a:rPr lang="en-US" b="1" i="1" dirty="0" smtClean="0">
                          <a:solidFill>
                            <a:srgbClr val="C00000"/>
                          </a:solidFill>
                        </a:rPr>
                        <a:t>21</a:t>
                      </a:r>
                      <a:endParaRPr lang="en-US" b="1" i="1" dirty="0">
                        <a:solidFill>
                          <a:srgbClr val="C00000"/>
                        </a:solidFill>
                      </a:endParaRPr>
                    </a:p>
                  </a:txBody>
                  <a:tcPr anchor="ctr"/>
                </a:tc>
                <a:tc>
                  <a:txBody>
                    <a:bodyPr/>
                    <a:lstStyle/>
                    <a:p>
                      <a:pPr algn="ctr"/>
                      <a:r>
                        <a:rPr lang="en-US" b="1" i="1" dirty="0" smtClean="0">
                          <a:solidFill>
                            <a:srgbClr val="C00000"/>
                          </a:solidFill>
                        </a:rPr>
                        <a:t>HLH</a:t>
                      </a:r>
                      <a:endParaRPr lang="en-US" b="1" i="1" dirty="0">
                        <a:solidFill>
                          <a:srgbClr val="C00000"/>
                        </a:solidFill>
                      </a:endParaRPr>
                    </a:p>
                  </a:txBody>
                  <a:tcPr anchor="ctr"/>
                </a:tc>
                <a:tc>
                  <a:txBody>
                    <a:bodyPr/>
                    <a:lstStyle/>
                    <a:p>
                      <a:pPr algn="ctr"/>
                      <a:r>
                        <a:rPr lang="en-US" b="1" i="1" dirty="0" smtClean="0">
                          <a:solidFill>
                            <a:srgbClr val="C00000"/>
                          </a:solidFill>
                        </a:rPr>
                        <a:t>39,364</a:t>
                      </a:r>
                      <a:endParaRPr lang="en-US" b="1" i="1" dirty="0">
                        <a:solidFill>
                          <a:srgbClr val="C00000"/>
                        </a:solidFill>
                      </a:endParaRPr>
                    </a:p>
                  </a:txBody>
                  <a:tcPr anchor="ctr"/>
                </a:tc>
              </a:tr>
              <a:tr h="370840">
                <a:tc>
                  <a:txBody>
                    <a:bodyPr/>
                    <a:lstStyle/>
                    <a:p>
                      <a:pPr algn="ctr"/>
                      <a:r>
                        <a:rPr lang="en-US" dirty="0" smtClean="0"/>
                        <a:t>4</a:t>
                      </a:r>
                      <a:endParaRPr lang="en-US" dirty="0"/>
                    </a:p>
                  </a:txBody>
                  <a:tcPr anchor="ctr"/>
                </a:tc>
                <a:tc>
                  <a:txBody>
                    <a:bodyPr/>
                    <a:lstStyle/>
                    <a:p>
                      <a:pPr algn="ctr"/>
                      <a:r>
                        <a:rPr lang="en-US" dirty="0" smtClean="0"/>
                        <a:t>LML</a:t>
                      </a:r>
                      <a:endParaRPr lang="en-US" dirty="0"/>
                    </a:p>
                  </a:txBody>
                  <a:tcPr anchor="ctr"/>
                </a:tc>
                <a:tc>
                  <a:txBody>
                    <a:bodyPr/>
                    <a:lstStyle/>
                    <a:p>
                      <a:pPr algn="ctr"/>
                      <a:r>
                        <a:rPr lang="en-US" dirty="0" smtClean="0"/>
                        <a:t>65,419</a:t>
                      </a:r>
                      <a:endParaRPr lang="en-US" dirty="0"/>
                    </a:p>
                  </a:txBody>
                  <a:tcPr anchor="ctr"/>
                </a:tc>
                <a:tc>
                  <a:txBody>
                    <a:bodyPr/>
                    <a:lstStyle/>
                    <a:p>
                      <a:pPr algn="ctr"/>
                      <a:r>
                        <a:rPr lang="en-US" b="0" dirty="0" smtClean="0">
                          <a:solidFill>
                            <a:schemeClr val="tx1"/>
                          </a:solidFill>
                        </a:rPr>
                        <a:t>13</a:t>
                      </a:r>
                      <a:endParaRPr lang="en-US" b="0" dirty="0">
                        <a:solidFill>
                          <a:schemeClr val="tx1"/>
                        </a:solidFill>
                      </a:endParaRPr>
                    </a:p>
                  </a:txBody>
                  <a:tcPr anchor="ctr"/>
                </a:tc>
                <a:tc>
                  <a:txBody>
                    <a:bodyPr/>
                    <a:lstStyle/>
                    <a:p>
                      <a:pPr algn="ctr"/>
                      <a:r>
                        <a:rPr lang="en-US" b="0" dirty="0" smtClean="0">
                          <a:solidFill>
                            <a:schemeClr val="tx1"/>
                          </a:solidFill>
                        </a:rPr>
                        <a:t>MML</a:t>
                      </a:r>
                      <a:endParaRPr lang="en-US" b="0" dirty="0">
                        <a:solidFill>
                          <a:schemeClr val="tx1"/>
                        </a:solidFill>
                      </a:endParaRPr>
                    </a:p>
                  </a:txBody>
                  <a:tcPr anchor="ctr"/>
                </a:tc>
                <a:tc>
                  <a:txBody>
                    <a:bodyPr/>
                    <a:lstStyle/>
                    <a:p>
                      <a:pPr algn="ctr"/>
                      <a:r>
                        <a:rPr lang="en-US" b="0" dirty="0" smtClean="0">
                          <a:solidFill>
                            <a:schemeClr val="tx1"/>
                          </a:solidFill>
                        </a:rPr>
                        <a:t>150,996</a:t>
                      </a:r>
                      <a:endParaRPr lang="en-US" b="0" dirty="0">
                        <a:solidFill>
                          <a:schemeClr val="tx1"/>
                        </a:solidFill>
                      </a:endParaRPr>
                    </a:p>
                  </a:txBody>
                  <a:tcPr anchor="ctr"/>
                </a:tc>
                <a:tc>
                  <a:txBody>
                    <a:bodyPr/>
                    <a:lstStyle/>
                    <a:p>
                      <a:pPr algn="ctr"/>
                      <a:r>
                        <a:rPr lang="en-US" b="1" dirty="0" smtClean="0">
                          <a:solidFill>
                            <a:srgbClr val="156734"/>
                          </a:solidFill>
                        </a:rPr>
                        <a:t>22</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HML</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213,268</a:t>
                      </a:r>
                      <a:endParaRPr lang="en-US" b="1" dirty="0">
                        <a:solidFill>
                          <a:schemeClr val="accent4">
                            <a:lumMod val="75000"/>
                          </a:schemeClr>
                        </a:solidFill>
                      </a:endParaRPr>
                    </a:p>
                  </a:txBody>
                  <a:tcPr anchor="ctr"/>
                </a:tc>
              </a:tr>
              <a:tr h="370840">
                <a:tc>
                  <a:txBody>
                    <a:bodyPr/>
                    <a:lstStyle/>
                    <a:p>
                      <a:pPr algn="ctr"/>
                      <a:r>
                        <a:rPr lang="en-US" dirty="0" smtClean="0"/>
                        <a:t>5</a:t>
                      </a:r>
                      <a:endParaRPr lang="en-US" dirty="0"/>
                    </a:p>
                  </a:txBody>
                  <a:tcPr anchor="ctr"/>
                </a:tc>
                <a:tc>
                  <a:txBody>
                    <a:bodyPr/>
                    <a:lstStyle/>
                    <a:p>
                      <a:pPr algn="ctr"/>
                      <a:r>
                        <a:rPr lang="en-US" dirty="0" smtClean="0"/>
                        <a:t>LMM</a:t>
                      </a:r>
                      <a:endParaRPr lang="en-US" dirty="0"/>
                    </a:p>
                  </a:txBody>
                  <a:tcPr anchor="ctr"/>
                </a:tc>
                <a:tc>
                  <a:txBody>
                    <a:bodyPr/>
                    <a:lstStyle/>
                    <a:p>
                      <a:pPr algn="ctr"/>
                      <a:r>
                        <a:rPr lang="en-US" dirty="0" smtClean="0"/>
                        <a:t>100,408</a:t>
                      </a:r>
                      <a:endParaRPr lang="en-US" dirty="0"/>
                    </a:p>
                  </a:txBody>
                  <a:tcPr anchor="ctr"/>
                </a:tc>
                <a:tc>
                  <a:txBody>
                    <a:bodyPr/>
                    <a:lstStyle/>
                    <a:p>
                      <a:pPr algn="ctr"/>
                      <a:r>
                        <a:rPr lang="en-US" b="1" dirty="0" smtClean="0">
                          <a:solidFill>
                            <a:srgbClr val="156734"/>
                          </a:solidFill>
                        </a:rPr>
                        <a:t>14</a:t>
                      </a:r>
                      <a:endParaRPr lang="en-US" b="1" dirty="0">
                        <a:solidFill>
                          <a:srgbClr val="156734"/>
                        </a:solidFill>
                      </a:endParaRPr>
                    </a:p>
                  </a:txBody>
                  <a:tcPr anchor="ctr"/>
                </a:tc>
                <a:tc>
                  <a:txBody>
                    <a:bodyPr/>
                    <a:lstStyle/>
                    <a:p>
                      <a:pPr algn="ctr"/>
                      <a:r>
                        <a:rPr lang="en-US" b="1" dirty="0" smtClean="0">
                          <a:solidFill>
                            <a:schemeClr val="accent4">
                              <a:lumMod val="75000"/>
                            </a:schemeClr>
                          </a:solidFill>
                        </a:rPr>
                        <a:t>MMM</a:t>
                      </a:r>
                      <a:endParaRPr lang="en-US" b="1" dirty="0">
                        <a:solidFill>
                          <a:schemeClr val="accent4">
                            <a:lumMod val="75000"/>
                          </a:schemeClr>
                        </a:solidFill>
                      </a:endParaRPr>
                    </a:p>
                  </a:txBody>
                  <a:tcPr anchor="ctr"/>
                </a:tc>
                <a:tc>
                  <a:txBody>
                    <a:bodyPr/>
                    <a:lstStyle/>
                    <a:p>
                      <a:pPr algn="ctr"/>
                      <a:r>
                        <a:rPr lang="en-US" b="1" dirty="0" smtClean="0">
                          <a:solidFill>
                            <a:schemeClr val="accent4">
                              <a:lumMod val="75000"/>
                            </a:schemeClr>
                          </a:solidFill>
                        </a:rPr>
                        <a:t>227,254</a:t>
                      </a:r>
                      <a:endParaRPr lang="en-US" b="1" dirty="0">
                        <a:solidFill>
                          <a:schemeClr val="accent4">
                            <a:lumMod val="75000"/>
                          </a:schemeClr>
                        </a:solidFill>
                      </a:endParaRPr>
                    </a:p>
                  </a:txBody>
                  <a:tcPr anchor="ctr"/>
                </a:tc>
                <a:tc>
                  <a:txBody>
                    <a:bodyPr/>
                    <a:lstStyle/>
                    <a:p>
                      <a:pPr algn="ctr"/>
                      <a:r>
                        <a:rPr lang="en-US" dirty="0" smtClean="0"/>
                        <a:t>23</a:t>
                      </a:r>
                      <a:endParaRPr lang="en-US" dirty="0"/>
                    </a:p>
                  </a:txBody>
                  <a:tcPr anchor="ctr"/>
                </a:tc>
                <a:tc>
                  <a:txBody>
                    <a:bodyPr/>
                    <a:lstStyle/>
                    <a:p>
                      <a:pPr algn="ctr"/>
                      <a:r>
                        <a:rPr lang="en-US" dirty="0" smtClean="0"/>
                        <a:t>HMM</a:t>
                      </a:r>
                      <a:endParaRPr lang="en-US" dirty="0"/>
                    </a:p>
                  </a:txBody>
                  <a:tcPr anchor="ctr"/>
                </a:tc>
                <a:tc>
                  <a:txBody>
                    <a:bodyPr/>
                    <a:lstStyle/>
                    <a:p>
                      <a:pPr algn="ctr"/>
                      <a:r>
                        <a:rPr lang="en-US" dirty="0" smtClean="0"/>
                        <a:t>87,299</a:t>
                      </a:r>
                      <a:endParaRPr lang="en-US" dirty="0"/>
                    </a:p>
                  </a:txBody>
                  <a:tcPr anchor="ctr"/>
                </a:tc>
              </a:tr>
              <a:tr h="370840">
                <a:tc>
                  <a:txBody>
                    <a:bodyPr/>
                    <a:lstStyle/>
                    <a:p>
                      <a:pPr algn="ctr"/>
                      <a:r>
                        <a:rPr lang="en-US" dirty="0" smtClean="0"/>
                        <a:t>6</a:t>
                      </a:r>
                      <a:endParaRPr lang="en-US" dirty="0"/>
                    </a:p>
                  </a:txBody>
                  <a:tcPr anchor="ctr"/>
                </a:tc>
                <a:tc>
                  <a:txBody>
                    <a:bodyPr/>
                    <a:lstStyle/>
                    <a:p>
                      <a:pPr algn="ctr"/>
                      <a:r>
                        <a:rPr lang="en-US" dirty="0" smtClean="0"/>
                        <a:t>LMH</a:t>
                      </a:r>
                      <a:endParaRPr lang="en-US" dirty="0"/>
                    </a:p>
                  </a:txBody>
                  <a:tcPr anchor="ctr"/>
                </a:tc>
                <a:tc>
                  <a:txBody>
                    <a:bodyPr/>
                    <a:lstStyle/>
                    <a:p>
                      <a:pPr algn="ctr"/>
                      <a:r>
                        <a:rPr lang="en-US" dirty="0" smtClean="0"/>
                        <a:t>125,158</a:t>
                      </a:r>
                      <a:endParaRPr lang="en-US" dirty="0"/>
                    </a:p>
                  </a:txBody>
                  <a:tcPr anchor="ctr"/>
                </a:tc>
                <a:tc>
                  <a:txBody>
                    <a:bodyPr/>
                    <a:lstStyle/>
                    <a:p>
                      <a:pPr algn="ctr"/>
                      <a:r>
                        <a:rPr lang="en-US" dirty="0" smtClean="0"/>
                        <a:t>15</a:t>
                      </a:r>
                      <a:endParaRPr lang="en-US" dirty="0"/>
                    </a:p>
                  </a:txBody>
                  <a:tcPr anchor="ctr"/>
                </a:tc>
                <a:tc>
                  <a:txBody>
                    <a:bodyPr/>
                    <a:lstStyle/>
                    <a:p>
                      <a:pPr algn="ctr"/>
                      <a:r>
                        <a:rPr lang="en-US" dirty="0" smtClean="0"/>
                        <a:t>MMH</a:t>
                      </a:r>
                      <a:endParaRPr lang="en-US" dirty="0"/>
                    </a:p>
                  </a:txBody>
                  <a:tcPr anchor="ctr"/>
                </a:tc>
                <a:tc>
                  <a:txBody>
                    <a:bodyPr/>
                    <a:lstStyle/>
                    <a:p>
                      <a:pPr algn="ctr"/>
                      <a:r>
                        <a:rPr lang="en-US" dirty="0" smtClean="0"/>
                        <a:t>176,591</a:t>
                      </a:r>
                      <a:endParaRPr lang="en-US" dirty="0"/>
                    </a:p>
                  </a:txBody>
                  <a:tcPr anchor="ctr"/>
                </a:tc>
                <a:tc>
                  <a:txBody>
                    <a:bodyPr/>
                    <a:lstStyle/>
                    <a:p>
                      <a:pPr algn="ctr"/>
                      <a:r>
                        <a:rPr lang="en-US" b="1" i="1" dirty="0" smtClean="0">
                          <a:solidFill>
                            <a:srgbClr val="C00000"/>
                          </a:solidFill>
                        </a:rPr>
                        <a:t>24</a:t>
                      </a:r>
                      <a:endParaRPr lang="en-US" b="1" i="1" dirty="0">
                        <a:solidFill>
                          <a:srgbClr val="C00000"/>
                        </a:solidFill>
                      </a:endParaRPr>
                    </a:p>
                  </a:txBody>
                  <a:tcPr anchor="ctr"/>
                </a:tc>
                <a:tc>
                  <a:txBody>
                    <a:bodyPr/>
                    <a:lstStyle/>
                    <a:p>
                      <a:pPr algn="ctr"/>
                      <a:r>
                        <a:rPr lang="en-US" b="1" i="1" dirty="0" smtClean="0">
                          <a:solidFill>
                            <a:srgbClr val="C00000"/>
                          </a:solidFill>
                        </a:rPr>
                        <a:t>HMH</a:t>
                      </a:r>
                      <a:endParaRPr lang="en-US" b="1" i="1" dirty="0">
                        <a:solidFill>
                          <a:srgbClr val="C00000"/>
                        </a:solidFill>
                      </a:endParaRPr>
                    </a:p>
                  </a:txBody>
                  <a:tcPr anchor="ctr"/>
                </a:tc>
                <a:tc>
                  <a:txBody>
                    <a:bodyPr/>
                    <a:lstStyle/>
                    <a:p>
                      <a:pPr algn="ctr"/>
                      <a:r>
                        <a:rPr lang="en-US" b="1" i="1" dirty="0" smtClean="0">
                          <a:solidFill>
                            <a:srgbClr val="C00000"/>
                          </a:solidFill>
                        </a:rPr>
                        <a:t>55,456</a:t>
                      </a:r>
                      <a:endParaRPr lang="en-US" b="1" i="1" dirty="0">
                        <a:solidFill>
                          <a:srgbClr val="C00000"/>
                        </a:solidFill>
                      </a:endParaRPr>
                    </a:p>
                  </a:txBody>
                  <a:tcPr anchor="ctr"/>
                </a:tc>
              </a:tr>
              <a:tr h="370840">
                <a:tc>
                  <a:txBody>
                    <a:bodyPr/>
                    <a:lstStyle/>
                    <a:p>
                      <a:pPr algn="ctr"/>
                      <a:r>
                        <a:rPr lang="en-US" b="1" i="1" dirty="0" smtClean="0">
                          <a:solidFill>
                            <a:srgbClr val="C00000"/>
                          </a:solidFill>
                        </a:rPr>
                        <a:t>7</a:t>
                      </a:r>
                      <a:endParaRPr lang="en-US" b="1" i="1" dirty="0">
                        <a:solidFill>
                          <a:srgbClr val="C00000"/>
                        </a:solidFill>
                      </a:endParaRPr>
                    </a:p>
                  </a:txBody>
                  <a:tcPr anchor="ctr"/>
                </a:tc>
                <a:tc>
                  <a:txBody>
                    <a:bodyPr/>
                    <a:lstStyle/>
                    <a:p>
                      <a:pPr algn="ctr"/>
                      <a:r>
                        <a:rPr lang="en-US" b="1" i="1" dirty="0" smtClean="0">
                          <a:solidFill>
                            <a:srgbClr val="C00000"/>
                          </a:solidFill>
                        </a:rPr>
                        <a:t>LHL</a:t>
                      </a:r>
                      <a:endParaRPr lang="en-US" b="1" i="1" dirty="0">
                        <a:solidFill>
                          <a:srgbClr val="C00000"/>
                        </a:solidFill>
                      </a:endParaRPr>
                    </a:p>
                  </a:txBody>
                  <a:tcPr anchor="ctr"/>
                </a:tc>
                <a:tc>
                  <a:txBody>
                    <a:bodyPr/>
                    <a:lstStyle/>
                    <a:p>
                      <a:pPr algn="ctr"/>
                      <a:r>
                        <a:rPr lang="en-US" b="1" i="1" dirty="0" smtClean="0">
                          <a:solidFill>
                            <a:srgbClr val="C00000"/>
                          </a:solidFill>
                        </a:rPr>
                        <a:t>54,266</a:t>
                      </a:r>
                      <a:endParaRPr lang="en-US" b="1" i="1" dirty="0">
                        <a:solidFill>
                          <a:srgbClr val="C00000"/>
                        </a:solidFill>
                      </a:endParaRPr>
                    </a:p>
                  </a:txBody>
                  <a:tcPr anchor="ctr"/>
                </a:tc>
                <a:tc>
                  <a:txBody>
                    <a:bodyPr/>
                    <a:lstStyle/>
                    <a:p>
                      <a:pPr algn="ctr"/>
                      <a:r>
                        <a:rPr lang="en-US" dirty="0" smtClean="0"/>
                        <a:t>16</a:t>
                      </a:r>
                      <a:endParaRPr lang="en-US" dirty="0"/>
                    </a:p>
                  </a:txBody>
                  <a:tcPr anchor="ctr"/>
                </a:tc>
                <a:tc>
                  <a:txBody>
                    <a:bodyPr/>
                    <a:lstStyle/>
                    <a:p>
                      <a:pPr algn="ctr"/>
                      <a:r>
                        <a:rPr lang="en-US" dirty="0" smtClean="0"/>
                        <a:t>MHL</a:t>
                      </a:r>
                      <a:endParaRPr lang="en-US" dirty="0"/>
                    </a:p>
                  </a:txBody>
                  <a:tcPr anchor="ctr"/>
                </a:tc>
                <a:tc>
                  <a:txBody>
                    <a:bodyPr/>
                    <a:lstStyle/>
                    <a:p>
                      <a:pPr algn="ctr"/>
                      <a:r>
                        <a:rPr lang="en-US" dirty="0" smtClean="0"/>
                        <a:t>106,599</a:t>
                      </a:r>
                      <a:endParaRPr lang="en-US" dirty="0"/>
                    </a:p>
                  </a:txBody>
                  <a:tcPr anchor="ctr"/>
                </a:tc>
                <a:tc>
                  <a:txBody>
                    <a:bodyPr/>
                    <a:lstStyle/>
                    <a:p>
                      <a:pPr algn="ctr"/>
                      <a:r>
                        <a:rPr lang="en-US" dirty="0" smtClean="0"/>
                        <a:t>25</a:t>
                      </a:r>
                      <a:endParaRPr lang="en-US" dirty="0"/>
                    </a:p>
                  </a:txBody>
                  <a:tcPr anchor="ctr"/>
                </a:tc>
                <a:tc>
                  <a:txBody>
                    <a:bodyPr/>
                    <a:lstStyle/>
                    <a:p>
                      <a:pPr algn="ctr"/>
                      <a:r>
                        <a:rPr lang="en-US" dirty="0" smtClean="0"/>
                        <a:t>HHL</a:t>
                      </a:r>
                      <a:endParaRPr lang="en-US" dirty="0"/>
                    </a:p>
                  </a:txBody>
                  <a:tcPr anchor="ctr"/>
                </a:tc>
                <a:tc>
                  <a:txBody>
                    <a:bodyPr/>
                    <a:lstStyle/>
                    <a:p>
                      <a:pPr algn="ctr"/>
                      <a:r>
                        <a:rPr lang="en-US" dirty="0" smtClean="0"/>
                        <a:t>65,863</a:t>
                      </a:r>
                      <a:endParaRPr lang="en-US" dirty="0"/>
                    </a:p>
                  </a:txBody>
                  <a:tcPr anchor="ctr"/>
                </a:tc>
              </a:tr>
              <a:tr h="370840">
                <a:tc>
                  <a:txBody>
                    <a:bodyPr/>
                    <a:lstStyle/>
                    <a:p>
                      <a:pPr algn="ctr"/>
                      <a:r>
                        <a:rPr lang="en-US" dirty="0" smtClean="0"/>
                        <a:t>8</a:t>
                      </a:r>
                      <a:endParaRPr lang="en-US" dirty="0"/>
                    </a:p>
                  </a:txBody>
                  <a:tcPr anchor="ctr"/>
                </a:tc>
                <a:tc>
                  <a:txBody>
                    <a:bodyPr/>
                    <a:lstStyle/>
                    <a:p>
                      <a:pPr algn="ctr"/>
                      <a:r>
                        <a:rPr lang="en-US" dirty="0" smtClean="0"/>
                        <a:t>LHM</a:t>
                      </a:r>
                      <a:endParaRPr lang="en-US" dirty="0"/>
                    </a:p>
                  </a:txBody>
                  <a:tcPr anchor="ctr"/>
                </a:tc>
                <a:tc>
                  <a:txBody>
                    <a:bodyPr/>
                    <a:lstStyle/>
                    <a:p>
                      <a:pPr algn="ctr"/>
                      <a:r>
                        <a:rPr lang="en-US" dirty="0" smtClean="0"/>
                        <a:t>78,469</a:t>
                      </a:r>
                      <a:endParaRPr lang="en-US" dirty="0"/>
                    </a:p>
                  </a:txBody>
                  <a:tcPr anchor="ctr"/>
                </a:tc>
                <a:tc>
                  <a:txBody>
                    <a:bodyPr/>
                    <a:lstStyle/>
                    <a:p>
                      <a:pPr algn="ctr"/>
                      <a:r>
                        <a:rPr lang="en-US" b="1" dirty="0" smtClean="0">
                          <a:solidFill>
                            <a:srgbClr val="156734"/>
                          </a:solidFill>
                        </a:rPr>
                        <a:t>17</a:t>
                      </a:r>
                      <a:endParaRPr lang="en-US" b="1" dirty="0">
                        <a:solidFill>
                          <a:srgbClr val="156734"/>
                        </a:solidFill>
                      </a:endParaRPr>
                    </a:p>
                  </a:txBody>
                  <a:tcPr anchor="ctr"/>
                </a:tc>
                <a:tc>
                  <a:txBody>
                    <a:bodyPr/>
                    <a:lstStyle/>
                    <a:p>
                      <a:pPr algn="ctr"/>
                      <a:r>
                        <a:rPr lang="en-US" b="1" dirty="0" smtClean="0">
                          <a:solidFill>
                            <a:srgbClr val="156734"/>
                          </a:solidFill>
                        </a:rPr>
                        <a:t>MHM</a:t>
                      </a:r>
                      <a:endParaRPr lang="en-US" b="1" dirty="0">
                        <a:solidFill>
                          <a:srgbClr val="156734"/>
                        </a:solidFill>
                      </a:endParaRPr>
                    </a:p>
                  </a:txBody>
                  <a:tcPr anchor="ctr"/>
                </a:tc>
                <a:tc>
                  <a:txBody>
                    <a:bodyPr/>
                    <a:lstStyle/>
                    <a:p>
                      <a:pPr algn="ctr"/>
                      <a:r>
                        <a:rPr lang="en-US" b="1" dirty="0" smtClean="0">
                          <a:solidFill>
                            <a:srgbClr val="156734"/>
                          </a:solidFill>
                        </a:rPr>
                        <a:t>236,441</a:t>
                      </a:r>
                      <a:endParaRPr lang="en-US" b="1" dirty="0">
                        <a:solidFill>
                          <a:srgbClr val="156734"/>
                        </a:solidFill>
                      </a:endParaRPr>
                    </a:p>
                  </a:txBody>
                  <a:tcPr anchor="ctr"/>
                </a:tc>
                <a:tc>
                  <a:txBody>
                    <a:bodyPr/>
                    <a:lstStyle/>
                    <a:p>
                      <a:pPr algn="ctr"/>
                      <a:r>
                        <a:rPr lang="en-US" dirty="0" smtClean="0"/>
                        <a:t>26</a:t>
                      </a:r>
                      <a:endParaRPr lang="en-US" dirty="0"/>
                    </a:p>
                  </a:txBody>
                  <a:tcPr anchor="ctr"/>
                </a:tc>
                <a:tc>
                  <a:txBody>
                    <a:bodyPr/>
                    <a:lstStyle/>
                    <a:p>
                      <a:pPr algn="ctr"/>
                      <a:r>
                        <a:rPr lang="en-US" dirty="0" smtClean="0"/>
                        <a:t>HHM</a:t>
                      </a:r>
                      <a:endParaRPr lang="en-US" dirty="0"/>
                    </a:p>
                  </a:txBody>
                  <a:tcPr anchor="ctr"/>
                </a:tc>
                <a:tc>
                  <a:txBody>
                    <a:bodyPr/>
                    <a:lstStyle/>
                    <a:p>
                      <a:pPr algn="ctr"/>
                      <a:r>
                        <a:rPr lang="en-US" dirty="0" smtClean="0"/>
                        <a:t>71,507</a:t>
                      </a:r>
                      <a:endParaRPr lang="en-US" dirty="0"/>
                    </a:p>
                  </a:txBody>
                  <a:tcPr anchor="ctr"/>
                </a:tc>
              </a:tr>
              <a:tr h="370840">
                <a:tc>
                  <a:txBody>
                    <a:bodyPr/>
                    <a:lstStyle/>
                    <a:p>
                      <a:pPr algn="ctr"/>
                      <a:r>
                        <a:rPr lang="en-US" dirty="0" smtClean="0"/>
                        <a:t>9</a:t>
                      </a:r>
                      <a:endParaRPr lang="en-US" dirty="0"/>
                    </a:p>
                  </a:txBody>
                  <a:tcPr anchor="ctr"/>
                </a:tc>
                <a:tc>
                  <a:txBody>
                    <a:bodyPr/>
                    <a:lstStyle/>
                    <a:p>
                      <a:pPr algn="ctr"/>
                      <a:r>
                        <a:rPr lang="en-US" dirty="0" smtClean="0"/>
                        <a:t>LHH</a:t>
                      </a:r>
                      <a:endParaRPr lang="en-US" dirty="0"/>
                    </a:p>
                  </a:txBody>
                  <a:tcPr anchor="ctr"/>
                </a:tc>
                <a:tc>
                  <a:txBody>
                    <a:bodyPr/>
                    <a:lstStyle/>
                    <a:p>
                      <a:pPr algn="ctr"/>
                      <a:r>
                        <a:rPr lang="en-US" dirty="0" smtClean="0"/>
                        <a:t>142,751</a:t>
                      </a:r>
                      <a:endParaRPr lang="en-US" dirty="0"/>
                    </a:p>
                  </a:txBody>
                  <a:tcPr anchor="ctr"/>
                </a:tc>
                <a:tc>
                  <a:txBody>
                    <a:bodyPr/>
                    <a:lstStyle/>
                    <a:p>
                      <a:pPr algn="ctr"/>
                      <a:r>
                        <a:rPr lang="en-US" b="1" u="sng" dirty="0" smtClean="0">
                          <a:solidFill>
                            <a:srgbClr val="156734"/>
                          </a:solidFill>
                        </a:rPr>
                        <a:t>18</a:t>
                      </a:r>
                      <a:endParaRPr lang="en-US" b="1" u="sng" dirty="0">
                        <a:solidFill>
                          <a:srgbClr val="156734"/>
                        </a:solidFill>
                      </a:endParaRPr>
                    </a:p>
                  </a:txBody>
                  <a:tcPr anchor="ctr"/>
                </a:tc>
                <a:tc>
                  <a:txBody>
                    <a:bodyPr/>
                    <a:lstStyle/>
                    <a:p>
                      <a:pPr algn="ctr"/>
                      <a:r>
                        <a:rPr lang="en-US" b="1" u="sng" dirty="0" smtClean="0">
                          <a:solidFill>
                            <a:srgbClr val="156734"/>
                          </a:solidFill>
                        </a:rPr>
                        <a:t>MHH</a:t>
                      </a:r>
                      <a:endParaRPr lang="en-US" b="1" u="sng" dirty="0">
                        <a:solidFill>
                          <a:srgbClr val="156734"/>
                        </a:solidFill>
                      </a:endParaRPr>
                    </a:p>
                  </a:txBody>
                  <a:tcPr anchor="ctr"/>
                </a:tc>
                <a:tc>
                  <a:txBody>
                    <a:bodyPr/>
                    <a:lstStyle/>
                    <a:p>
                      <a:pPr algn="ctr"/>
                      <a:r>
                        <a:rPr lang="en-US" b="1" u="sng" dirty="0" smtClean="0">
                          <a:solidFill>
                            <a:srgbClr val="156734"/>
                          </a:solidFill>
                        </a:rPr>
                        <a:t>330,167</a:t>
                      </a:r>
                      <a:endParaRPr lang="en-US" b="1" u="sng" dirty="0">
                        <a:solidFill>
                          <a:srgbClr val="156734"/>
                        </a:solidFill>
                      </a:endParaRPr>
                    </a:p>
                  </a:txBody>
                  <a:tcPr anchor="ctr"/>
                </a:tc>
                <a:tc>
                  <a:txBody>
                    <a:bodyPr/>
                    <a:lstStyle/>
                    <a:p>
                      <a:pPr algn="ctr"/>
                      <a:r>
                        <a:rPr lang="en-US" dirty="0" smtClean="0"/>
                        <a:t>27</a:t>
                      </a:r>
                      <a:endParaRPr lang="en-US" dirty="0"/>
                    </a:p>
                  </a:txBody>
                  <a:tcPr anchor="ctr"/>
                </a:tc>
                <a:tc>
                  <a:txBody>
                    <a:bodyPr/>
                    <a:lstStyle/>
                    <a:p>
                      <a:pPr algn="ctr"/>
                      <a:r>
                        <a:rPr lang="en-US" dirty="0" smtClean="0"/>
                        <a:t>HHH</a:t>
                      </a:r>
                      <a:endParaRPr lang="en-US" dirty="0"/>
                    </a:p>
                  </a:txBody>
                  <a:tcPr anchor="ctr"/>
                </a:tc>
                <a:tc>
                  <a:txBody>
                    <a:bodyPr/>
                    <a:lstStyle/>
                    <a:p>
                      <a:pPr algn="ctr"/>
                      <a:r>
                        <a:rPr lang="en-US" dirty="0" smtClean="0"/>
                        <a:t>186,456</a:t>
                      </a:r>
                      <a:endParaRPr lang="en-US" dirty="0"/>
                    </a:p>
                  </a:txBody>
                  <a:tcPr anchor="ctr"/>
                </a:tc>
              </a:tr>
            </a:tbl>
          </a:graphicData>
        </a:graphic>
      </p:graphicFrame>
      <p:graphicFrame>
        <p:nvGraphicFramePr>
          <p:cNvPr id="5" name="Table 4"/>
          <p:cNvGraphicFramePr>
            <a:graphicFrameLocks noGrp="1"/>
          </p:cNvGraphicFramePr>
          <p:nvPr/>
        </p:nvGraphicFramePr>
        <p:xfrm>
          <a:off x="457200" y="5486400"/>
          <a:ext cx="8153400" cy="1285240"/>
        </p:xfrm>
        <a:graphic>
          <a:graphicData uri="http://schemas.openxmlformats.org/drawingml/2006/table">
            <a:tbl>
              <a:tblPr firstRow="1" bandRow="1">
                <a:tableStyleId>{00A15C55-8517-42AA-B614-E9B94910E393}</a:tableStyleId>
              </a:tblPr>
              <a:tblGrid>
                <a:gridCol w="2038350"/>
                <a:gridCol w="2038350"/>
                <a:gridCol w="2038350"/>
                <a:gridCol w="2038350"/>
              </a:tblGrid>
              <a:tr h="370840">
                <a:tc>
                  <a:txBody>
                    <a:bodyPr/>
                    <a:lstStyle/>
                    <a:p>
                      <a:pPr algn="ctr"/>
                      <a:r>
                        <a:rPr lang="en-US" dirty="0" smtClean="0"/>
                        <a:t>27 strata (all levels allowed)</a:t>
                      </a:r>
                      <a:endParaRPr lang="en-US" dirty="0"/>
                    </a:p>
                  </a:txBody>
                  <a:tcPr anchor="ctr"/>
                </a:tc>
                <a:tc>
                  <a:txBody>
                    <a:bodyPr/>
                    <a:lstStyle/>
                    <a:p>
                      <a:pPr algn="ctr"/>
                      <a:r>
                        <a:rPr lang="en-US" dirty="0" smtClean="0"/>
                        <a:t>20 strata (max one</a:t>
                      </a:r>
                      <a:r>
                        <a:rPr lang="en-US" baseline="0" dirty="0" smtClean="0"/>
                        <a:t> LOW at a time)</a:t>
                      </a:r>
                      <a:endParaRPr lang="en-US" dirty="0"/>
                    </a:p>
                  </a:txBody>
                  <a:tcPr anchor="ctr"/>
                </a:tc>
                <a:tc>
                  <a:txBody>
                    <a:bodyPr/>
                    <a:lstStyle/>
                    <a:p>
                      <a:pPr algn="ctr"/>
                      <a:r>
                        <a:rPr lang="en-US" dirty="0" smtClean="0"/>
                        <a:t>16 strata (max one LOW, min one HIGH at a</a:t>
                      </a:r>
                      <a:r>
                        <a:rPr lang="en-US" baseline="0" dirty="0" smtClean="0"/>
                        <a:t> time)</a:t>
                      </a:r>
                      <a:endParaRPr lang="en-US" dirty="0"/>
                    </a:p>
                  </a:txBody>
                  <a:tcPr anchor="ctr"/>
                </a:tc>
                <a:tc>
                  <a:txBody>
                    <a:bodyPr/>
                    <a:lstStyle/>
                    <a:p>
                      <a:pPr algn="ctr"/>
                      <a:r>
                        <a:rPr lang="en-US" dirty="0" smtClean="0"/>
                        <a:t>8 strata</a:t>
                      </a:r>
                      <a:r>
                        <a:rPr lang="en-US" baseline="0" dirty="0" smtClean="0"/>
                        <a:t> (now LOW allowed)</a:t>
                      </a:r>
                      <a:endParaRPr lang="en-US" dirty="0"/>
                    </a:p>
                  </a:txBody>
                  <a:tcPr anchor="ctr"/>
                </a:tc>
              </a:tr>
              <a:tr h="370840">
                <a:tc>
                  <a:txBody>
                    <a:bodyPr/>
                    <a:lstStyle/>
                    <a:p>
                      <a:pPr algn="ctr"/>
                      <a:r>
                        <a:rPr lang="en-US" dirty="0" smtClean="0"/>
                        <a:t>3,366,793 (100%)</a:t>
                      </a:r>
                      <a:endParaRPr lang="en-US" dirty="0"/>
                    </a:p>
                  </a:txBody>
                  <a:tcPr anchor="ctr"/>
                </a:tc>
                <a:tc>
                  <a:txBody>
                    <a:bodyPr/>
                    <a:lstStyle/>
                    <a:p>
                      <a:pPr algn="ctr"/>
                      <a:r>
                        <a:rPr lang="en-US" dirty="0" smtClean="0"/>
                        <a:t>2,778,973 (83%)</a:t>
                      </a:r>
                      <a:endParaRPr lang="en-US" dirty="0"/>
                    </a:p>
                  </a:txBody>
                  <a:tcPr anchor="ctr"/>
                </a:tc>
                <a:tc>
                  <a:txBody>
                    <a:bodyPr/>
                    <a:lstStyle/>
                    <a:p>
                      <a:pPr algn="ctr"/>
                      <a:r>
                        <a:rPr lang="en-US" dirty="0" smtClean="0"/>
                        <a:t>2,333,623 (69%)</a:t>
                      </a:r>
                      <a:endParaRPr lang="en-US" dirty="0"/>
                    </a:p>
                  </a:txBody>
                  <a:tcPr anchor="ctr"/>
                </a:tc>
                <a:tc>
                  <a:txBody>
                    <a:bodyPr/>
                    <a:lstStyle/>
                    <a:p>
                      <a:pPr algn="ctr"/>
                      <a:r>
                        <a:rPr lang="en-US" dirty="0" smtClean="0"/>
                        <a:t>1,371,171 (41%)</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2771" name="Content Placeholder 4" descr="AR_V007_QW_VIL_SEC_MKTxRNFxPOP20strata_maxoneL_annotb.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3795" name="Content Placeholder 5" descr="AR_V007_QW_VIL_SEC_MKTxRNFxPOP16strata_maxoneL+oneH_annotb.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4819" name="Content Placeholder 4" descr="AR_V007_QW_VIL_SEC_MKTxRNFxPOP8strata_noL_annotb.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alpha val="50000"/>
            </a:schemeClr>
          </a:solidFill>
        </p:spPr>
        <p:txBody>
          <a:bodyPr/>
          <a:lstStyle/>
          <a:p>
            <a:pPr fontAlgn="auto">
              <a:spcAft>
                <a:spcPts val="0"/>
              </a:spcAft>
              <a:defRPr/>
            </a:pPr>
            <a:r>
              <a:rPr lang="fr-FR" sz="3600" dirty="0" err="1" smtClean="0"/>
              <a:t>Development</a:t>
            </a:r>
            <a:r>
              <a:rPr lang="fr-FR" sz="3600" dirty="0" smtClean="0"/>
              <a:t> </a:t>
            </a:r>
            <a:r>
              <a:rPr lang="fr-FR" sz="3600" dirty="0" err="1" smtClean="0"/>
              <a:t>domains</a:t>
            </a:r>
            <a:r>
              <a:rPr lang="fr-FR" sz="3600" dirty="0" smtClean="0"/>
              <a:t>: </a:t>
            </a:r>
            <a:r>
              <a:rPr lang="fr-FR" sz="3600" dirty="0" err="1" smtClean="0"/>
              <a:t>latest</a:t>
            </a:r>
            <a:r>
              <a:rPr lang="fr-FR" sz="3600" dirty="0" smtClean="0"/>
              <a:t> </a:t>
            </a:r>
            <a:r>
              <a:rPr lang="fr-FR" sz="3600" dirty="0" err="1" smtClean="0"/>
              <a:t>developments</a:t>
            </a:r>
            <a:endParaRPr lang="en-US" sz="3600" dirty="0"/>
          </a:p>
        </p:txBody>
      </p:sp>
      <p:sp>
        <p:nvSpPr>
          <p:cNvPr id="3" name="Espace réservé du contenu 2"/>
          <p:cNvSpPr>
            <a:spLocks noGrp="1"/>
          </p:cNvSpPr>
          <p:nvPr>
            <p:ph idx="1"/>
          </p:nvPr>
        </p:nvSpPr>
        <p:spPr/>
        <p:txBody>
          <a:bodyPr>
            <a:normAutofit/>
          </a:bodyPr>
          <a:lstStyle/>
          <a:p>
            <a:pPr marL="0" indent="0" fontAlgn="auto">
              <a:spcAft>
                <a:spcPts val="0"/>
              </a:spcAft>
              <a:buFont typeface="Wingdings" pitchFamily="2" charset="2"/>
              <a:buNone/>
              <a:defRPr/>
            </a:pPr>
            <a:r>
              <a:rPr lang="fr-FR" sz="2400" dirty="0" err="1"/>
              <a:t>Chamberlin</a:t>
            </a:r>
            <a:r>
              <a:rPr lang="fr-FR" sz="2400" dirty="0"/>
              <a:t> &amp;</a:t>
            </a:r>
            <a:r>
              <a:rPr lang="fr-FR" sz="2400" dirty="0" smtClean="0"/>
              <a:t> al. , 2006</a:t>
            </a:r>
          </a:p>
          <a:p>
            <a:pPr fontAlgn="auto">
              <a:spcAft>
                <a:spcPts val="0"/>
              </a:spcAft>
              <a:defRPr/>
            </a:pPr>
            <a:r>
              <a:rPr lang="fr-FR" sz="2400" dirty="0" smtClean="0"/>
              <a:t>Stratification </a:t>
            </a:r>
            <a:r>
              <a:rPr lang="fr-FR" sz="2400" dirty="0" err="1" smtClean="0"/>
              <a:t>factors</a:t>
            </a:r>
            <a:r>
              <a:rPr lang="fr-FR" sz="2400" dirty="0" smtClean="0"/>
              <a:t> must </a:t>
            </a:r>
            <a:r>
              <a:rPr lang="fr-FR" sz="2400" dirty="0" err="1" smtClean="0"/>
              <a:t>be</a:t>
            </a:r>
            <a:r>
              <a:rPr lang="fr-FR" sz="2400" dirty="0" smtClean="0"/>
              <a:t> </a:t>
            </a:r>
            <a:r>
              <a:rPr lang="fr-FR" sz="2400" dirty="0" err="1" smtClean="0"/>
              <a:t>adjusted</a:t>
            </a:r>
            <a:r>
              <a:rPr lang="fr-FR" sz="2400" dirty="0" smtClean="0"/>
              <a:t> to fit </a:t>
            </a:r>
            <a:r>
              <a:rPr lang="fr-FR" sz="2400" dirty="0" err="1" smtClean="0"/>
              <a:t>different</a:t>
            </a:r>
            <a:r>
              <a:rPr lang="fr-FR" sz="2400" dirty="0" smtClean="0"/>
              <a:t> </a:t>
            </a:r>
            <a:r>
              <a:rPr lang="fr-FR" sz="2400" dirty="0" err="1" smtClean="0"/>
              <a:t>addressed</a:t>
            </a:r>
            <a:r>
              <a:rPr lang="fr-FR" sz="2400" dirty="0" smtClean="0"/>
              <a:t> issues and </a:t>
            </a:r>
            <a:r>
              <a:rPr lang="fr-FR" sz="2400" dirty="0" err="1" smtClean="0"/>
              <a:t>scales</a:t>
            </a:r>
            <a:r>
              <a:rPr lang="fr-FR" sz="2400" dirty="0" smtClean="0"/>
              <a:t> of </a:t>
            </a:r>
            <a:r>
              <a:rPr lang="fr-FR" sz="2400" dirty="0" err="1" smtClean="0"/>
              <a:t>analysis</a:t>
            </a:r>
            <a:r>
              <a:rPr lang="fr-FR" sz="2400" dirty="0" smtClean="0"/>
              <a:t> (</a:t>
            </a:r>
            <a:r>
              <a:rPr lang="fr-FR" sz="2400" dirty="0" err="1" smtClean="0"/>
              <a:t>specific</a:t>
            </a:r>
            <a:r>
              <a:rPr lang="fr-FR" sz="2400" dirty="0" smtClean="0"/>
              <a:t> Vs </a:t>
            </a:r>
            <a:r>
              <a:rPr lang="fr-FR" sz="2400" dirty="0" err="1" smtClean="0"/>
              <a:t>generic</a:t>
            </a:r>
            <a:r>
              <a:rPr lang="fr-FR" sz="2400" dirty="0" smtClean="0"/>
              <a:t>)</a:t>
            </a:r>
          </a:p>
          <a:p>
            <a:pPr fontAlgn="auto">
              <a:spcAft>
                <a:spcPts val="0"/>
              </a:spcAft>
              <a:defRPr/>
            </a:pPr>
            <a:r>
              <a:rPr lang="fr-FR" sz="2400" dirty="0" smtClean="0"/>
              <a:t>Issue of minimum </a:t>
            </a:r>
            <a:r>
              <a:rPr lang="fr-FR" sz="2400" dirty="0" err="1" smtClean="0"/>
              <a:t>granularity</a:t>
            </a:r>
            <a:r>
              <a:rPr lang="fr-FR" sz="2400" dirty="0" smtClean="0"/>
              <a:t> </a:t>
            </a:r>
            <a:r>
              <a:rPr lang="fr-FR" sz="2400" dirty="0" err="1" smtClean="0"/>
              <a:t>level</a:t>
            </a:r>
            <a:r>
              <a:rPr lang="fr-FR" sz="2400" dirty="0" smtClean="0"/>
              <a:t> for relevance and </a:t>
            </a:r>
            <a:r>
              <a:rPr lang="fr-FR" sz="2400" dirty="0" err="1" smtClean="0"/>
              <a:t>realism</a:t>
            </a:r>
            <a:r>
              <a:rPr lang="fr-FR" sz="2400" dirty="0" smtClean="0"/>
              <a:t> of </a:t>
            </a:r>
            <a:r>
              <a:rPr lang="fr-FR" sz="2400" dirty="0" err="1" smtClean="0"/>
              <a:t>development</a:t>
            </a:r>
            <a:r>
              <a:rPr lang="fr-FR" sz="2400" dirty="0" smtClean="0"/>
              <a:t> </a:t>
            </a:r>
            <a:r>
              <a:rPr lang="fr-FR" sz="2400" dirty="0" err="1" smtClean="0"/>
              <a:t>domains</a:t>
            </a:r>
            <a:endParaRPr lang="fr-FR" sz="2400" dirty="0" smtClean="0"/>
          </a:p>
          <a:p>
            <a:pPr fontAlgn="auto">
              <a:spcAft>
                <a:spcPts val="0"/>
              </a:spcAft>
              <a:defRPr/>
            </a:pPr>
            <a:r>
              <a:rPr lang="fr-FR" sz="2400" dirty="0" smtClean="0"/>
              <a:t>Issue of </a:t>
            </a:r>
            <a:r>
              <a:rPr lang="fr-FR" sz="2400" dirty="0" err="1" smtClean="0"/>
              <a:t>correlation</a:t>
            </a:r>
            <a:r>
              <a:rPr lang="fr-FR" sz="2400" dirty="0" smtClean="0"/>
              <a:t> </a:t>
            </a:r>
            <a:r>
              <a:rPr lang="fr-FR" sz="2400" dirty="0" err="1" smtClean="0"/>
              <a:t>between</a:t>
            </a:r>
            <a:r>
              <a:rPr lang="fr-FR" sz="2400" dirty="0" smtClean="0"/>
              <a:t> stratification </a:t>
            </a:r>
            <a:r>
              <a:rPr lang="fr-FR" sz="2400" dirty="0" err="1" smtClean="0"/>
              <a:t>factors</a:t>
            </a:r>
            <a:endParaRPr lang="fr-FR" sz="2400" dirty="0" smtClean="0"/>
          </a:p>
          <a:p>
            <a:pPr fontAlgn="auto">
              <a:spcAft>
                <a:spcPts val="0"/>
              </a:spcAft>
              <a:defRPr/>
            </a:pPr>
            <a:r>
              <a:rPr lang="fr-FR" sz="2400" dirty="0" err="1" smtClean="0"/>
              <a:t>Stratifying</a:t>
            </a:r>
            <a:r>
              <a:rPr lang="fr-FR" sz="2400" dirty="0" smtClean="0"/>
              <a:t> </a:t>
            </a:r>
            <a:r>
              <a:rPr lang="fr-FR" sz="2400" dirty="0" err="1" smtClean="0"/>
              <a:t>based</a:t>
            </a:r>
            <a:r>
              <a:rPr lang="fr-FR" sz="2400" dirty="0" smtClean="0"/>
              <a:t> on rates of change (</a:t>
            </a:r>
            <a:r>
              <a:rPr lang="fr-FR" sz="2400" dirty="0" err="1" smtClean="0"/>
              <a:t>dynamic</a:t>
            </a:r>
            <a:r>
              <a:rPr lang="fr-FR" sz="2400" dirty="0" smtClean="0"/>
              <a:t>) vs. system states (</a:t>
            </a:r>
            <a:r>
              <a:rPr lang="fr-FR" sz="2400" dirty="0" err="1" smtClean="0"/>
              <a:t>static</a:t>
            </a:r>
            <a:r>
              <a:rPr lang="fr-FR" sz="2400" dirty="0" smtClean="0"/>
              <a:t>)</a:t>
            </a:r>
          </a:p>
          <a:p>
            <a:pPr fontAlgn="auto">
              <a:spcAft>
                <a:spcPts val="0"/>
              </a:spcAft>
              <a:defRPr/>
            </a:pPr>
            <a:r>
              <a:rPr lang="fr-FR" sz="2400" dirty="0" smtClean="0"/>
              <a:t>Trade-offs </a:t>
            </a:r>
            <a:r>
              <a:rPr lang="fr-FR" sz="2400" dirty="0" err="1" smtClean="0"/>
              <a:t>between</a:t>
            </a:r>
            <a:r>
              <a:rPr lang="fr-FR" sz="2400" dirty="0" smtClean="0"/>
              <a:t> </a:t>
            </a:r>
            <a:r>
              <a:rPr lang="fr-FR" sz="2400" dirty="0" err="1" smtClean="0"/>
              <a:t>numbers</a:t>
            </a:r>
            <a:r>
              <a:rPr lang="fr-FR" sz="2400" dirty="0" smtClean="0"/>
              <a:t> of </a:t>
            </a:r>
            <a:r>
              <a:rPr lang="fr-FR" sz="2400" dirty="0" err="1" smtClean="0"/>
              <a:t>strata</a:t>
            </a:r>
            <a:r>
              <a:rPr lang="fr-FR" sz="2400" dirty="0" smtClean="0"/>
              <a:t> and </a:t>
            </a:r>
            <a:r>
              <a:rPr lang="fr-FR" sz="2400" dirty="0" err="1" smtClean="0"/>
              <a:t>target</a:t>
            </a:r>
            <a:r>
              <a:rPr lang="fr-FR" sz="2400" dirty="0" smtClean="0"/>
              <a:t> populations of sites</a:t>
            </a:r>
          </a:p>
          <a:p>
            <a:pPr fontAlgn="auto">
              <a:spcAft>
                <a:spcPts val="0"/>
              </a:spcAft>
              <a:defRPr/>
            </a:pPr>
            <a:endParaRPr lang="fr-FR" sz="2400" dirty="0" smtClean="0"/>
          </a:p>
          <a:p>
            <a:pPr fontAlgn="auto">
              <a:spcAft>
                <a:spcPts val="0"/>
              </a:spcAft>
              <a:defRPr/>
            </a:pPr>
            <a:endParaRPr lang="en-US"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alpha val="50000"/>
            </a:schemeClr>
          </a:solidFill>
        </p:spPr>
        <p:txBody>
          <a:bodyPr/>
          <a:lstStyle/>
          <a:p>
            <a:pPr fontAlgn="auto">
              <a:spcAft>
                <a:spcPts val="0"/>
              </a:spcAft>
              <a:defRPr/>
            </a:pPr>
            <a:r>
              <a:rPr lang="fr-FR" sz="3600" dirty="0" err="1" smtClean="0"/>
              <a:t>Development</a:t>
            </a:r>
            <a:r>
              <a:rPr lang="fr-FR" sz="3600" dirty="0" smtClean="0"/>
              <a:t> </a:t>
            </a:r>
            <a:r>
              <a:rPr lang="fr-FR" sz="3600" dirty="0" err="1" smtClean="0"/>
              <a:t>domains</a:t>
            </a:r>
            <a:r>
              <a:rPr lang="fr-FR" sz="3600" dirty="0" smtClean="0"/>
              <a:t>: </a:t>
            </a:r>
            <a:r>
              <a:rPr lang="fr-FR" sz="3600" dirty="0" err="1" smtClean="0"/>
              <a:t>theoretical</a:t>
            </a:r>
            <a:r>
              <a:rPr lang="fr-FR" sz="3600" dirty="0" smtClean="0"/>
              <a:t/>
            </a:r>
            <a:br>
              <a:rPr lang="fr-FR" sz="3600" dirty="0" smtClean="0"/>
            </a:br>
            <a:r>
              <a:rPr lang="fr-FR" sz="3600" dirty="0" err="1" smtClean="0"/>
              <a:t>framework</a:t>
            </a:r>
            <a:endParaRPr lang="en-US" sz="3600" dirty="0"/>
          </a:p>
        </p:txBody>
      </p:sp>
      <p:sp>
        <p:nvSpPr>
          <p:cNvPr id="3" name="Espace réservé du contenu 2"/>
          <p:cNvSpPr>
            <a:spLocks noGrp="1"/>
          </p:cNvSpPr>
          <p:nvPr>
            <p:ph idx="1"/>
          </p:nvPr>
        </p:nvSpPr>
        <p:spPr>
          <a:xfrm>
            <a:off x="755650" y="1600200"/>
            <a:ext cx="7777163" cy="4525963"/>
          </a:xfrm>
        </p:spPr>
        <p:txBody>
          <a:bodyPr>
            <a:normAutofit/>
          </a:bodyPr>
          <a:lstStyle/>
          <a:p>
            <a:pPr fontAlgn="auto">
              <a:spcAft>
                <a:spcPts val="0"/>
              </a:spcAft>
              <a:defRPr/>
            </a:pPr>
            <a:endParaRPr lang="fr-FR" dirty="0" smtClean="0"/>
          </a:p>
          <a:p>
            <a:pPr fontAlgn="auto">
              <a:spcAft>
                <a:spcPts val="0"/>
              </a:spcAft>
              <a:defRPr/>
            </a:pPr>
            <a:endParaRPr lang="fr-FR" dirty="0"/>
          </a:p>
          <a:p>
            <a:pPr marL="0" indent="0" fontAlgn="auto">
              <a:spcAft>
                <a:spcPts val="0"/>
              </a:spcAft>
              <a:buFont typeface="Wingdings" pitchFamily="2" charset="2"/>
              <a:buNone/>
              <a:defRPr/>
            </a:pPr>
            <a:r>
              <a:rPr lang="fr-FR" dirty="0" smtClean="0"/>
              <a:t>  </a:t>
            </a:r>
          </a:p>
          <a:p>
            <a:pPr marL="0" indent="0" fontAlgn="auto">
              <a:spcAft>
                <a:spcPts val="0"/>
              </a:spcAft>
              <a:buFont typeface="Wingdings" pitchFamily="2" charset="2"/>
              <a:buNone/>
              <a:defRPr/>
            </a:pPr>
            <a:endParaRPr lang="fr-FR" dirty="0"/>
          </a:p>
          <a:p>
            <a:pPr marL="0" indent="0" fontAlgn="auto">
              <a:spcAft>
                <a:spcPts val="0"/>
              </a:spcAft>
              <a:buFont typeface="Wingdings" pitchFamily="2" charset="2"/>
              <a:buNone/>
              <a:defRPr/>
            </a:pPr>
            <a:endParaRPr lang="fr-FR" dirty="0" smtClean="0"/>
          </a:p>
          <a:p>
            <a:pPr marL="0" indent="0" fontAlgn="auto">
              <a:spcAft>
                <a:spcPts val="0"/>
              </a:spcAft>
              <a:buFont typeface="Wingdings" pitchFamily="2" charset="2"/>
              <a:buNone/>
              <a:defRPr/>
            </a:pPr>
            <a:endParaRPr lang="fr-FR" dirty="0"/>
          </a:p>
          <a:p>
            <a:pPr marL="0" indent="0" fontAlgn="auto">
              <a:spcAft>
                <a:spcPts val="0"/>
              </a:spcAft>
              <a:buFont typeface="Wingdings" pitchFamily="2" charset="2"/>
              <a:buNone/>
              <a:defRPr/>
            </a:pPr>
            <a:endParaRPr lang="fr-FR" dirty="0" smtClean="0"/>
          </a:p>
          <a:p>
            <a:pPr marL="0" indent="0" fontAlgn="auto">
              <a:spcAft>
                <a:spcPts val="0"/>
              </a:spcAft>
              <a:buFont typeface="Wingdings" pitchFamily="2" charset="2"/>
              <a:buNone/>
              <a:defRPr/>
            </a:pPr>
            <a:endParaRPr lang="fr-FR" dirty="0" smtClean="0"/>
          </a:p>
          <a:p>
            <a:pPr marL="0" indent="0" fontAlgn="auto">
              <a:spcAft>
                <a:spcPts val="0"/>
              </a:spcAft>
              <a:buFont typeface="Wingdings" pitchFamily="2" charset="2"/>
              <a:buNone/>
              <a:defRPr/>
            </a:pPr>
            <a:endParaRPr lang="fr-FR" dirty="0" smtClean="0"/>
          </a:p>
          <a:p>
            <a:pPr marL="0" indent="0" fontAlgn="auto">
              <a:spcAft>
                <a:spcPts val="0"/>
              </a:spcAft>
              <a:buFont typeface="Wingdings" pitchFamily="2" charset="2"/>
              <a:buNone/>
              <a:defRPr/>
            </a:pPr>
            <a:r>
              <a:rPr lang="fr-FR" dirty="0" smtClean="0"/>
              <a:t>Stratification </a:t>
            </a:r>
            <a:r>
              <a:rPr lang="fr-FR" dirty="0" err="1" smtClean="0"/>
              <a:t>using</a:t>
            </a:r>
            <a:r>
              <a:rPr lang="fr-FR" dirty="0" smtClean="0"/>
              <a:t> key </a:t>
            </a:r>
            <a:r>
              <a:rPr lang="fr-FR" dirty="0" err="1" smtClean="0"/>
              <a:t>factors</a:t>
            </a:r>
            <a:r>
              <a:rPr lang="fr-FR" dirty="0" smtClean="0"/>
              <a:t> for rural </a:t>
            </a:r>
            <a:r>
              <a:rPr lang="fr-FR" dirty="0" err="1" smtClean="0"/>
              <a:t>development</a:t>
            </a:r>
            <a:r>
              <a:rPr lang="fr-FR" dirty="0" smtClean="0"/>
              <a:t> (</a:t>
            </a:r>
            <a:r>
              <a:rPr lang="fr-FR" dirty="0" err="1" smtClean="0"/>
              <a:t>e.g</a:t>
            </a:r>
            <a:r>
              <a:rPr lang="fr-FR" dirty="0" smtClean="0"/>
              <a:t>. Food Security)</a:t>
            </a:r>
            <a:endParaRPr lang="en-US" dirty="0"/>
          </a:p>
        </p:txBody>
      </p:sp>
      <p:sp>
        <p:nvSpPr>
          <p:cNvPr id="4" name="Ellipse 3"/>
          <p:cNvSpPr/>
          <p:nvPr/>
        </p:nvSpPr>
        <p:spPr>
          <a:xfrm>
            <a:off x="1622425" y="1611313"/>
            <a:ext cx="4462463" cy="340201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Arc 4"/>
          <p:cNvSpPr/>
          <p:nvPr/>
        </p:nvSpPr>
        <p:spPr>
          <a:xfrm>
            <a:off x="2268538" y="1916113"/>
            <a:ext cx="647700" cy="2952750"/>
          </a:xfrm>
          <a:prstGeom prst="arc">
            <a:avLst>
              <a:gd name="adj1" fmla="val 16013939"/>
              <a:gd name="adj2" fmla="val 5058175"/>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 name="Arc 5"/>
          <p:cNvSpPr/>
          <p:nvPr/>
        </p:nvSpPr>
        <p:spPr>
          <a:xfrm rot="7343786">
            <a:off x="2322512" y="527051"/>
            <a:ext cx="2987675" cy="2736850"/>
          </a:xfrm>
          <a:prstGeom prst="arc">
            <a:avLst>
              <a:gd name="adj1" fmla="val 14434941"/>
              <a:gd name="adj2" fmla="val 243202"/>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 name="Arc 6"/>
          <p:cNvSpPr/>
          <p:nvPr/>
        </p:nvSpPr>
        <p:spPr>
          <a:xfrm>
            <a:off x="2484438" y="3344863"/>
            <a:ext cx="2374900" cy="2232025"/>
          </a:xfrm>
          <a:prstGeom prst="arc">
            <a:avLst>
              <a:gd name="adj1" fmla="val 16200000"/>
              <a:gd name="adj2" fmla="val 1245627"/>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248" name="ZoneTexte 12"/>
          <p:cNvSpPr txBox="1">
            <a:spLocks noChangeArrowheads="1"/>
          </p:cNvSpPr>
          <p:nvPr/>
        </p:nvSpPr>
        <p:spPr bwMode="auto">
          <a:xfrm>
            <a:off x="3060700" y="2233613"/>
            <a:ext cx="1584325" cy="646112"/>
          </a:xfrm>
          <a:prstGeom prst="rect">
            <a:avLst/>
          </a:prstGeom>
          <a:solidFill>
            <a:srgbClr val="92D050"/>
          </a:solidFill>
          <a:ln w="9525">
            <a:noFill/>
            <a:miter lim="800000"/>
            <a:headEnd/>
            <a:tailEnd/>
          </a:ln>
        </p:spPr>
        <p:txBody>
          <a:bodyPr>
            <a:spAutoFit/>
          </a:bodyPr>
          <a:lstStyle/>
          <a:p>
            <a:r>
              <a:rPr lang="fr-FR">
                <a:latin typeface="Calibri" pitchFamily="34" charset="0"/>
              </a:rPr>
              <a:t>↓M ↑ AG    ↑POP</a:t>
            </a:r>
            <a:endParaRPr lang="en-US">
              <a:latin typeface="Calibri" pitchFamily="34" charset="0"/>
            </a:endParaRPr>
          </a:p>
        </p:txBody>
      </p:sp>
      <p:sp>
        <p:nvSpPr>
          <p:cNvPr id="10249" name="ZoneTexte 13"/>
          <p:cNvSpPr txBox="1">
            <a:spLocks noChangeArrowheads="1"/>
          </p:cNvSpPr>
          <p:nvPr/>
        </p:nvSpPr>
        <p:spPr bwMode="auto">
          <a:xfrm>
            <a:off x="2916238" y="3814763"/>
            <a:ext cx="1692275" cy="646112"/>
          </a:xfrm>
          <a:prstGeom prst="rect">
            <a:avLst/>
          </a:prstGeom>
          <a:solidFill>
            <a:srgbClr val="FF0000"/>
          </a:solidFill>
          <a:ln w="9525">
            <a:noFill/>
            <a:miter lim="800000"/>
            <a:headEnd/>
            <a:tailEnd/>
          </a:ln>
        </p:spPr>
        <p:txBody>
          <a:bodyPr>
            <a:spAutoFit/>
          </a:bodyPr>
          <a:lstStyle/>
          <a:p>
            <a:r>
              <a:rPr lang="fr-FR">
                <a:latin typeface="Calibri" pitchFamily="34" charset="0"/>
              </a:rPr>
              <a:t>↑M  ↓ AG    ↑POP</a:t>
            </a:r>
            <a:endParaRPr lang="en-US">
              <a:latin typeface="Calibri" pitchFamily="34" charset="0"/>
            </a:endParaRPr>
          </a:p>
        </p:txBody>
      </p:sp>
      <p:sp>
        <p:nvSpPr>
          <p:cNvPr id="10250" name="ZoneTexte 14"/>
          <p:cNvSpPr txBox="1">
            <a:spLocks noChangeArrowheads="1"/>
          </p:cNvSpPr>
          <p:nvPr/>
        </p:nvSpPr>
        <p:spPr bwMode="auto">
          <a:xfrm>
            <a:off x="4460875" y="3092450"/>
            <a:ext cx="1584325" cy="646113"/>
          </a:xfrm>
          <a:prstGeom prst="rect">
            <a:avLst/>
          </a:prstGeom>
          <a:solidFill>
            <a:srgbClr val="FFC000"/>
          </a:solidFill>
          <a:ln w="9525">
            <a:noFill/>
            <a:miter lim="800000"/>
            <a:headEnd/>
            <a:tailEnd/>
          </a:ln>
        </p:spPr>
        <p:txBody>
          <a:bodyPr>
            <a:spAutoFit/>
          </a:bodyPr>
          <a:lstStyle/>
          <a:p>
            <a:r>
              <a:rPr lang="fr-FR">
                <a:latin typeface="Calibri" pitchFamily="34" charset="0"/>
              </a:rPr>
              <a:t>↓M  ↓AG    ↑POP</a:t>
            </a:r>
            <a:endParaRPr lang="en-US">
              <a:latin typeface="Calibri" pitchFamily="34" charset="0"/>
            </a:endParaRPr>
          </a:p>
        </p:txBody>
      </p:sp>
      <p:sp>
        <p:nvSpPr>
          <p:cNvPr id="10251" name="ZoneTexte 15"/>
          <p:cNvSpPr txBox="1">
            <a:spLocks noChangeArrowheads="1"/>
          </p:cNvSpPr>
          <p:nvPr/>
        </p:nvSpPr>
        <p:spPr bwMode="auto">
          <a:xfrm>
            <a:off x="1692275" y="2989263"/>
            <a:ext cx="1223963" cy="646112"/>
          </a:xfrm>
          <a:prstGeom prst="rect">
            <a:avLst/>
          </a:prstGeom>
          <a:solidFill>
            <a:srgbClr val="FFFF00"/>
          </a:solidFill>
          <a:ln w="9525">
            <a:noFill/>
            <a:miter lim="800000"/>
            <a:headEnd/>
            <a:tailEnd/>
          </a:ln>
        </p:spPr>
        <p:txBody>
          <a:bodyPr>
            <a:spAutoFit/>
          </a:bodyPr>
          <a:lstStyle/>
          <a:p>
            <a:r>
              <a:rPr lang="fr-FR">
                <a:latin typeface="Calibri" pitchFamily="34" charset="0"/>
              </a:rPr>
              <a:t>↓M ↑ AG    ↓POP</a:t>
            </a:r>
            <a:endParaRPr lang="en-US">
              <a:latin typeface="Calibri" pitchFamily="34" charset="0"/>
            </a:endParaRPr>
          </a:p>
        </p:txBody>
      </p:sp>
      <p:sp>
        <p:nvSpPr>
          <p:cNvPr id="19" name="Double flèche horizontale 18"/>
          <p:cNvSpPr/>
          <p:nvPr/>
        </p:nvSpPr>
        <p:spPr>
          <a:xfrm>
            <a:off x="4645025" y="2794000"/>
            <a:ext cx="646113" cy="1714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Double flèche horizontale 19"/>
          <p:cNvSpPr/>
          <p:nvPr/>
        </p:nvSpPr>
        <p:spPr>
          <a:xfrm>
            <a:off x="2484438" y="3635375"/>
            <a:ext cx="576262" cy="17938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6248400" y="1524000"/>
            <a:ext cx="2303463" cy="18621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err="1">
                <a:solidFill>
                  <a:schemeClr val="tx1"/>
                </a:solidFill>
              </a:rPr>
              <a:t>Hypothesis</a:t>
            </a:r>
            <a:r>
              <a:rPr lang="fr-FR" dirty="0">
                <a:solidFill>
                  <a:schemeClr val="tx1"/>
                </a:solidFill>
              </a:rPr>
              <a:t>:  the comparative </a:t>
            </a:r>
            <a:r>
              <a:rPr lang="fr-FR" dirty="0" err="1">
                <a:solidFill>
                  <a:schemeClr val="tx1"/>
                </a:solidFill>
              </a:rPr>
              <a:t>advantages</a:t>
            </a:r>
            <a:r>
              <a:rPr lang="fr-FR" dirty="0">
                <a:solidFill>
                  <a:schemeClr val="tx1"/>
                </a:solidFill>
              </a:rPr>
              <a:t>  </a:t>
            </a:r>
            <a:r>
              <a:rPr lang="fr-FR" dirty="0" err="1">
                <a:solidFill>
                  <a:schemeClr val="tx1"/>
                </a:solidFill>
              </a:rPr>
              <a:t>differences</a:t>
            </a:r>
            <a:r>
              <a:rPr lang="fr-FR" dirty="0">
                <a:solidFill>
                  <a:schemeClr val="tx1"/>
                </a:solidFill>
              </a:rPr>
              <a:t> </a:t>
            </a:r>
            <a:r>
              <a:rPr lang="fr-FR" dirty="0" err="1">
                <a:solidFill>
                  <a:schemeClr val="tx1"/>
                </a:solidFill>
              </a:rPr>
              <a:t>between</a:t>
            </a:r>
            <a:r>
              <a:rPr lang="fr-FR" dirty="0">
                <a:solidFill>
                  <a:schemeClr val="tx1"/>
                </a:solidFill>
              </a:rPr>
              <a:t> areas are </a:t>
            </a:r>
            <a:r>
              <a:rPr lang="fr-FR" dirty="0" err="1">
                <a:solidFill>
                  <a:schemeClr val="tx1"/>
                </a:solidFill>
              </a:rPr>
              <a:t>attributed</a:t>
            </a:r>
            <a:r>
              <a:rPr lang="fr-FR" dirty="0">
                <a:solidFill>
                  <a:schemeClr val="tx1"/>
                </a:solidFill>
              </a:rPr>
              <a:t> to 3 </a:t>
            </a:r>
            <a:r>
              <a:rPr lang="fr-FR" dirty="0" err="1">
                <a:solidFill>
                  <a:schemeClr val="tx1"/>
                </a:solidFill>
              </a:rPr>
              <a:t>factors</a:t>
            </a:r>
            <a:r>
              <a:rPr lang="fr-FR" dirty="0">
                <a:solidFill>
                  <a:schemeClr val="tx1"/>
                </a:solidFill>
              </a:rPr>
              <a:t>:  M,  AG, POP  </a:t>
            </a:r>
            <a:endParaRPr lang="en-US" dirty="0">
              <a:solidFill>
                <a:schemeClr val="tx1"/>
              </a:solidFill>
            </a:endParaRPr>
          </a:p>
        </p:txBody>
      </p:sp>
      <p:cxnSp>
        <p:nvCxnSpPr>
          <p:cNvPr id="23" name="Connecteur droit avec flèche 22"/>
          <p:cNvCxnSpPr>
            <a:stCxn id="19" idx="1"/>
          </p:cNvCxnSpPr>
          <p:nvPr/>
        </p:nvCxnSpPr>
        <p:spPr>
          <a:xfrm flipV="1">
            <a:off x="4967288" y="2060575"/>
            <a:ext cx="1077912" cy="7762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dirty="0" smtClean="0"/>
              <a:t>Q&amp;A from attendance</a:t>
            </a:r>
            <a:endParaRPr lang="en-US" dirty="0"/>
          </a:p>
        </p:txBody>
      </p:sp>
      <p:sp>
        <p:nvSpPr>
          <p:cNvPr id="36867"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t>Bonny R. Ntare: possibility to use crop use intensity as stratification factor?</a:t>
            </a:r>
          </a:p>
          <a:p>
            <a:pPr lvl="1"/>
            <a:r>
              <a:rPr lang="en-US" smtClean="0"/>
              <a:t>PCST: reference to CMDT OM databases down to sector level, CUI from satellite but not down to species level</a:t>
            </a:r>
          </a:p>
          <a:p>
            <a:r>
              <a:rPr lang="en-US" smtClean="0"/>
              <a:t>Joachim N. Binam: possibility to include protected forest areas in stratification?</a:t>
            </a:r>
          </a:p>
          <a:p>
            <a:pPr lvl="1"/>
            <a:r>
              <a:rPr lang="en-US" smtClean="0"/>
              <a:t>PCST: contact CIFOR, ICRAF on digital layers available; reference to Andre’s work on ligneous biomass estimation</a:t>
            </a:r>
          </a:p>
          <a:p>
            <a:r>
              <a:rPr lang="en-US" smtClean="0"/>
              <a:t>Abdou Fall: correlation between RNF, MKT? 50K threshold for markets representative of local conditions? Separate stratification for Bougouni, Koutiala?</a:t>
            </a:r>
          </a:p>
          <a:p>
            <a:pPr lvl="1"/>
            <a:r>
              <a:rPr lang="en-US" smtClean="0"/>
              <a:t>PCST: no strong correlation between RNF and MKT. Threshold should be reduced to 20K, work ongoing. Yes for separate stratification to ensure local relevance in site selection</a:t>
            </a:r>
          </a:p>
          <a:p>
            <a:pPr lvl="1"/>
            <a:endParaRPr lang="en-US" smtClean="0"/>
          </a:p>
          <a:p>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dirty="0" smtClean="0"/>
              <a:t>Q&amp;A from attendance</a:t>
            </a:r>
            <a:endParaRPr lang="en-US" dirty="0"/>
          </a:p>
        </p:txBody>
      </p:sp>
      <p:sp>
        <p:nvSpPr>
          <p:cNvPr id="37891"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t>Jerome E. Tondoh: importance of protected areas also from the standpoint of biodiversity. Have sites been selected yet? Focus now should be on refinement of site selection criteria. Communication ongoing with IFPRI?</a:t>
            </a:r>
          </a:p>
          <a:p>
            <a:r>
              <a:rPr lang="en-US" smtClean="0"/>
              <a:t>Ousmane Sanogo: other criteria necessary to decide on intervention and control sites (e.g. accessibility)</a:t>
            </a:r>
          </a:p>
          <a:p>
            <a:r>
              <a:rPr lang="en-US" smtClean="0"/>
              <a:t>Bougouna Sogoba: trade-offs on proximity (minimum separation / physical distance between intervention and control villages vs. size of stratum)</a:t>
            </a:r>
          </a:p>
          <a:p>
            <a:r>
              <a:rPr lang="en-US" smtClean="0"/>
              <a:t>Oumar Senou: taking account of ligneous biomass density as stratification factor</a:t>
            </a:r>
          </a:p>
          <a:p>
            <a:pPr lvl="1"/>
            <a:endParaRPr lang="en-US" smtClean="0"/>
          </a:p>
          <a:p>
            <a:endParaRPr 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pPr fontAlgn="auto">
              <a:spcAft>
                <a:spcPts val="0"/>
              </a:spcAft>
              <a:defRPr/>
            </a:pPr>
            <a:r>
              <a:rPr lang="en-US" dirty="0" smtClean="0"/>
              <a:t>Q&amp;A from attendance</a:t>
            </a:r>
            <a:endParaRPr lang="en-US" dirty="0"/>
          </a:p>
        </p:txBody>
      </p:sp>
      <p:sp>
        <p:nvSpPr>
          <p:cNvPr id="38915"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t>Mamourou Sidibe: issue of village selection in organizational setting that covers large areas (e.g. MOBIOM etc.)</a:t>
            </a:r>
          </a:p>
          <a:p>
            <a:pPr lvl="1"/>
            <a:r>
              <a:rPr lang="en-US" smtClean="0"/>
              <a:t>PCST: possibility to map mandate areas of extension services, NGOs etc. to ensure lack of spillovers. Request list of intervention villages by NGOs</a:t>
            </a:r>
          </a:p>
          <a:p>
            <a:r>
              <a:rPr lang="en-US" smtClean="0"/>
              <a:t>Albert Rouamba: AVRDC contracted study to characterize production systems and food habits requires AR site selection as a prerequisite.</a:t>
            </a:r>
          </a:p>
          <a:p>
            <a:pPr lvl="1"/>
            <a:r>
              <a:rPr lang="en-US" smtClean="0"/>
              <a:t>PCST: site selection should be over by mid-December</a:t>
            </a:r>
          </a:p>
          <a:p>
            <a:pPr lvl="1"/>
            <a:endParaRPr lang="en-US" smtClean="0"/>
          </a:p>
          <a:p>
            <a:endParaRPr 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alpha val="50000"/>
            </a:schemeClr>
          </a:solidFill>
        </p:spPr>
        <p:txBody>
          <a:bodyPr>
            <a:noAutofit/>
          </a:bodyPr>
          <a:lstStyle/>
          <a:p>
            <a:pPr fontAlgn="auto">
              <a:spcAft>
                <a:spcPts val="0"/>
              </a:spcAft>
              <a:defRPr/>
            </a:pPr>
            <a:r>
              <a:rPr lang="fr-FR" sz="3600" dirty="0" err="1" smtClean="0"/>
              <a:t>Development</a:t>
            </a:r>
            <a:r>
              <a:rPr lang="fr-FR" sz="3600" dirty="0" smtClean="0"/>
              <a:t> </a:t>
            </a:r>
            <a:r>
              <a:rPr lang="fr-FR" sz="3600" dirty="0" err="1" smtClean="0"/>
              <a:t>domains</a:t>
            </a:r>
            <a:r>
              <a:rPr lang="fr-FR" sz="3600" dirty="0" smtClean="0"/>
              <a:t>: construction in practice</a:t>
            </a:r>
            <a:endParaRPr lang="en-US" sz="3600" dirty="0"/>
          </a:p>
        </p:txBody>
      </p:sp>
      <p:sp>
        <p:nvSpPr>
          <p:cNvPr id="11267" name="Espace réservé du contenu 2"/>
          <p:cNvSpPr>
            <a:spLocks noGrp="1"/>
          </p:cNvSpPr>
          <p:nvPr>
            <p:ph sz="half"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fr-FR" smtClean="0"/>
              <a:t>IFPRI study in Uganda and  East  &amp; Central Africa</a:t>
            </a:r>
          </a:p>
          <a:p>
            <a:endParaRPr lang="fr-FR" smtClean="0"/>
          </a:p>
          <a:p>
            <a:endParaRPr lang="en-US" smtClean="0"/>
          </a:p>
        </p:txBody>
      </p:sp>
      <p:pic>
        <p:nvPicPr>
          <p:cNvPr id="11268" name="Picture 3"/>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4356100" y="1489075"/>
            <a:ext cx="4330700" cy="4448175"/>
          </a:xfrm>
          <a:noFill/>
          <a:ln>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alpha val="50000"/>
            </a:schemeClr>
          </a:solidFill>
        </p:spPr>
        <p:txBody>
          <a:bodyPr>
            <a:noAutofit/>
          </a:bodyPr>
          <a:lstStyle/>
          <a:p>
            <a:pPr fontAlgn="auto">
              <a:spcAft>
                <a:spcPts val="0"/>
              </a:spcAft>
              <a:defRPr/>
            </a:pPr>
            <a:r>
              <a:rPr lang="fr-FR" sz="3600" dirty="0" err="1" smtClean="0"/>
              <a:t>Development</a:t>
            </a:r>
            <a:r>
              <a:rPr lang="fr-FR" sz="3600" dirty="0" smtClean="0"/>
              <a:t> </a:t>
            </a:r>
            <a:r>
              <a:rPr lang="fr-FR" sz="3600" dirty="0" err="1" smtClean="0"/>
              <a:t>domains</a:t>
            </a:r>
            <a:r>
              <a:rPr lang="fr-FR" sz="3600" dirty="0" smtClean="0"/>
              <a:t>: construction in practice</a:t>
            </a:r>
            <a:endParaRPr lang="en-US" sz="3600" dirty="0"/>
          </a:p>
        </p:txBody>
      </p:sp>
      <p:sp>
        <p:nvSpPr>
          <p:cNvPr id="12291" name="Espace réservé du contenu 2"/>
          <p:cNvSpPr>
            <a:spLocks noGrp="1"/>
          </p:cNvSpPr>
          <p:nvPr>
            <p:ph sz="half"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fr-FR" smtClean="0"/>
              <a:t>IITA, 2005 study in Nigeria</a:t>
            </a:r>
          </a:p>
          <a:p>
            <a:endParaRPr lang="fr-FR" smtClean="0"/>
          </a:p>
          <a:p>
            <a:endParaRPr lang="en-US" smtClean="0"/>
          </a:p>
        </p:txBody>
      </p:sp>
      <p:pic>
        <p:nvPicPr>
          <p:cNvPr id="12292" name="Picture 3"/>
          <p:cNvPicPr>
            <a:picLocks noGrp="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3276600" y="2209800"/>
            <a:ext cx="5648325" cy="4392613"/>
          </a:xfrm>
          <a:noFill/>
          <a:ln>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13315" name="Content Placeholder 11" descr="AR_V007_QW_VIL_COM_SEC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6" descr="AR_V007_QW_VIL_SEC_MarketAccess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
        <p:nvSpPr>
          <p:cNvPr id="9" name="Arc 8"/>
          <p:cNvSpPr/>
          <p:nvPr/>
        </p:nvSpPr>
        <p:spPr>
          <a:xfrm>
            <a:off x="0" y="1916113"/>
            <a:ext cx="4716463" cy="4941887"/>
          </a:xfrm>
          <a:prstGeom prst="arc">
            <a:avLst>
              <a:gd name="adj1" fmla="val 15859753"/>
              <a:gd name="adj2" fmla="val 3520821"/>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5" descr="AR_V007_QW_VIL_SEC_PopDensity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cxnSp>
        <p:nvCxnSpPr>
          <p:cNvPr id="7" name="Straight Connector 6"/>
          <p:cNvCxnSpPr/>
          <p:nvPr/>
        </p:nvCxnSpPr>
        <p:spPr>
          <a:xfrm>
            <a:off x="1692275" y="2492375"/>
            <a:ext cx="6335713" cy="1728788"/>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16387" name="Content Placeholder 4" descr="AR_V007_QW_VIL_SEC_PopPoints2005_annot.jpg"/>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465888"/>
          </a:xfrm>
          <a:noFill/>
          <a:ln>
            <a:miter lim="800000"/>
            <a:headEnd/>
            <a:tailEnd/>
          </a:ln>
        </p:spPr>
      </p:pic>
      <p:sp>
        <p:nvSpPr>
          <p:cNvPr id="4" name="Arc 3"/>
          <p:cNvSpPr/>
          <p:nvPr/>
        </p:nvSpPr>
        <p:spPr>
          <a:xfrm rot="10800000">
            <a:off x="2133600" y="990600"/>
            <a:ext cx="7010400" cy="990600"/>
          </a:xfrm>
          <a:prstGeom prst="arc">
            <a:avLst>
              <a:gd name="adj1" fmla="val 11067307"/>
              <a:gd name="adj2" fmla="val 21398670"/>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 name="Arc 5"/>
          <p:cNvSpPr/>
          <p:nvPr/>
        </p:nvSpPr>
        <p:spPr>
          <a:xfrm rot="629204">
            <a:off x="565150" y="3068638"/>
            <a:ext cx="7010400" cy="990600"/>
          </a:xfrm>
          <a:prstGeom prst="arc">
            <a:avLst>
              <a:gd name="adj1" fmla="val 11422159"/>
              <a:gd name="adj2" fmla="val 21398670"/>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 name="Arc 6"/>
          <p:cNvSpPr/>
          <p:nvPr/>
        </p:nvSpPr>
        <p:spPr>
          <a:xfrm rot="2910230">
            <a:off x="594519" y="4058444"/>
            <a:ext cx="4498975" cy="2189163"/>
          </a:xfrm>
          <a:prstGeom prst="arc">
            <a:avLst>
              <a:gd name="adj1" fmla="val 11820895"/>
              <a:gd name="adj2" fmla="val 20308511"/>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 RISING presentations template_WA">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Africa RISING presentations template_WA</Template>
  <TotalTime>3628</TotalTime>
  <Words>1987</Words>
  <Application>Microsoft Office PowerPoint</Application>
  <PresentationFormat>On-screen Show (4:3)</PresentationFormat>
  <Paragraphs>332</Paragraphs>
  <Slides>32</Slides>
  <Notes>24</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Africa RISING presentations template_WA</vt:lpstr>
      <vt:lpstr>PowerPoint Presentation</vt:lpstr>
      <vt:lpstr>Development domains: theoretical framework</vt:lpstr>
      <vt:lpstr>Development domains: theoretical framework</vt:lpstr>
      <vt:lpstr>Development domains: construction in practice</vt:lpstr>
      <vt:lpstr>Development domains: construction in practice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Generic stratification factors (AxMxP), custom thresholds for Southern Mali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[Agricultural potential]x[Market acces]x[Population density] strata (Southern Mali): number of villages</vt:lpstr>
      <vt:lpstr>[Agricultural potential]x[Market acces]x[Population density] strata (Southern Mali): total population counts (2005)</vt:lpstr>
      <vt:lpstr>PowerPoint Presentation</vt:lpstr>
      <vt:lpstr>PowerPoint Presentation</vt:lpstr>
      <vt:lpstr>PowerPoint Presentation</vt:lpstr>
      <vt:lpstr>Development domains: latest developments</vt:lpstr>
      <vt:lpstr>PowerPoint Presentation</vt:lpstr>
      <vt:lpstr>Q&amp;A from attendance</vt:lpstr>
      <vt:lpstr>Q&amp;A from attendance</vt:lpstr>
      <vt:lpstr>Q&amp;A from attendance</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IITA</dc:creator>
  <cp:lastModifiedBy>Odhong, Jonathan (IITA)</cp:lastModifiedBy>
  <cp:revision>162</cp:revision>
  <cp:lastPrinted>2011-10-06T11:45:23Z</cp:lastPrinted>
  <dcterms:created xsi:type="dcterms:W3CDTF">2012-10-19T07:48:16Z</dcterms:created>
  <dcterms:modified xsi:type="dcterms:W3CDTF">2015-06-28T12:18:17Z</dcterms:modified>
</cp:coreProperties>
</file>